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9" r:id="rId4"/>
  </p:sldMasterIdLst>
  <p:notesMasterIdLst>
    <p:notesMasterId r:id="rId68"/>
  </p:notesMasterIdLst>
  <p:handoutMasterIdLst>
    <p:handoutMasterId r:id="rId69"/>
  </p:handoutMasterIdLst>
  <p:sldIdLst>
    <p:sldId id="256" r:id="rId5"/>
    <p:sldId id="321" r:id="rId6"/>
    <p:sldId id="271" r:id="rId7"/>
    <p:sldId id="272" r:id="rId8"/>
    <p:sldId id="273" r:id="rId9"/>
    <p:sldId id="274" r:id="rId10"/>
    <p:sldId id="275" r:id="rId11"/>
    <p:sldId id="276" r:id="rId12"/>
    <p:sldId id="277" r:id="rId13"/>
    <p:sldId id="325" r:id="rId14"/>
    <p:sldId id="324" r:id="rId15"/>
    <p:sldId id="280" r:id="rId16"/>
    <p:sldId id="281" r:id="rId17"/>
    <p:sldId id="282" r:id="rId18"/>
    <p:sldId id="283" r:id="rId19"/>
    <p:sldId id="284" r:id="rId20"/>
    <p:sldId id="285" r:id="rId21"/>
    <p:sldId id="286" r:id="rId22"/>
    <p:sldId id="287" r:id="rId23"/>
    <p:sldId id="323" r:id="rId24"/>
    <p:sldId id="322" r:id="rId25"/>
    <p:sldId id="290" r:id="rId26"/>
    <p:sldId id="330" r:id="rId27"/>
    <p:sldId id="326" r:id="rId28"/>
    <p:sldId id="320" r:id="rId29"/>
    <p:sldId id="292" r:id="rId30"/>
    <p:sldId id="293" r:id="rId31"/>
    <p:sldId id="294" r:id="rId32"/>
    <p:sldId id="295" r:id="rId33"/>
    <p:sldId id="331" r:id="rId34"/>
    <p:sldId id="296" r:id="rId35"/>
    <p:sldId id="297" r:id="rId36"/>
    <p:sldId id="298" r:id="rId37"/>
    <p:sldId id="299" r:id="rId38"/>
    <p:sldId id="300" r:id="rId39"/>
    <p:sldId id="301" r:id="rId40"/>
    <p:sldId id="302" r:id="rId41"/>
    <p:sldId id="303" r:id="rId42"/>
    <p:sldId id="304" r:id="rId43"/>
    <p:sldId id="305" r:id="rId44"/>
    <p:sldId id="306" r:id="rId45"/>
    <p:sldId id="307" r:id="rId46"/>
    <p:sldId id="308" r:id="rId47"/>
    <p:sldId id="309" r:id="rId48"/>
    <p:sldId id="310" r:id="rId49"/>
    <p:sldId id="332" r:id="rId50"/>
    <p:sldId id="312" r:id="rId51"/>
    <p:sldId id="313" r:id="rId52"/>
    <p:sldId id="314" r:id="rId53"/>
    <p:sldId id="315" r:id="rId54"/>
    <p:sldId id="316" r:id="rId55"/>
    <p:sldId id="317" r:id="rId56"/>
    <p:sldId id="318" r:id="rId57"/>
    <p:sldId id="319" r:id="rId58"/>
    <p:sldId id="262" r:id="rId59"/>
    <p:sldId id="263" r:id="rId60"/>
    <p:sldId id="258" r:id="rId61"/>
    <p:sldId id="265" r:id="rId62"/>
    <p:sldId id="264" r:id="rId63"/>
    <p:sldId id="269" r:id="rId64"/>
    <p:sldId id="266" r:id="rId65"/>
    <p:sldId id="328" r:id="rId66"/>
    <p:sldId id="329" r:id="rId67"/>
  </p:sldIdLst>
  <p:sldSz cx="9144000" cy="6858000" type="screen4x3"/>
  <p:notesSz cx="6797675" cy="9872663"/>
  <p:defaultTextStyle>
    <a:defPPr>
      <a:defRPr lang="de-DE"/>
    </a:defPPr>
    <a:lvl1pPr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10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97D91"/>
    <a:srgbClr val="455960"/>
    <a:srgbClr val="4A5B60"/>
    <a:srgbClr val="FAA500"/>
    <a:srgbClr val="697378"/>
    <a:srgbClr val="E78E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81" autoAdjust="0"/>
    <p:restoredTop sz="77560" autoAdjust="0"/>
  </p:normalViewPr>
  <p:slideViewPr>
    <p:cSldViewPr snapToGrid="0" snapToObjects="1" showGuides="1">
      <p:cViewPr varScale="1">
        <p:scale>
          <a:sx n="86" d="100"/>
          <a:sy n="86" d="100"/>
        </p:scale>
        <p:origin x="2118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2627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 showGuides="1">
      <p:cViewPr varScale="1">
        <p:scale>
          <a:sx n="79" d="100"/>
          <a:sy n="79" d="100"/>
        </p:scale>
        <p:origin x="3318" y="108"/>
      </p:cViewPr>
      <p:guideLst>
        <p:guide orient="horz" pos="3110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" Type="http://schemas.openxmlformats.org/officeDocument/2006/relationships/slide" Target="slides/slide3.xml"/><Relationship Id="rId71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A0D184-D464-48E9-9CA0-A94E873F6C2C}" type="datetimeFigureOut">
              <a:rPr lang="de-CH" smtClean="0"/>
              <a:t>24.01.2016</a:t>
            </a:fld>
            <a:endParaRPr lang="de-CH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377316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50443" y="9377316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377753-DB7C-4FA7-98FC-17681D88797A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615962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F2B663-2BA9-4D7E-8201-5DE4109E1EDD}" type="datetimeFigureOut">
              <a:rPr lang="de-CH" smtClean="0"/>
              <a:t>24.01.2016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930275" y="739775"/>
            <a:ext cx="4937125" cy="37036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768" y="4689515"/>
            <a:ext cx="5438140" cy="444269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377316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50443" y="9377316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E44704-8E6D-4CF2-8CFA-A0F7BC751896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88994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270606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Funktion</a:t>
            </a:r>
          </a:p>
          <a:p>
            <a:pPr marL="171450" indent="-171450">
              <a:buFontTx/>
              <a:buChar char="-"/>
            </a:pPr>
            <a:r>
              <a:rPr lang="de-CH" dirty="0" smtClean="0"/>
              <a:t>Entspricht der Position / Rotation des Benutzers</a:t>
            </a:r>
            <a:r>
              <a:rPr lang="de-CH" baseline="0" dirty="0" smtClean="0"/>
              <a:t> im CAVE sowie virtueller CAVE</a:t>
            </a:r>
          </a:p>
          <a:p>
            <a:pPr marL="171450" indent="-171450">
              <a:buFontTx/>
              <a:buChar char="-"/>
            </a:pPr>
            <a:r>
              <a:rPr lang="de-CH" baseline="0" dirty="0" smtClean="0"/>
              <a:t>Kameras werden hier platziert</a:t>
            </a:r>
          </a:p>
          <a:p>
            <a:pPr marL="171450" indent="-171450">
              <a:buFontTx/>
              <a:buChar char="-"/>
            </a:pPr>
            <a:r>
              <a:rPr lang="de-CH" baseline="0" dirty="0" smtClean="0"/>
              <a:t>Basis für Berechnung Perspektive</a:t>
            </a:r>
          </a:p>
          <a:p>
            <a:pPr marL="171450" indent="-171450">
              <a:buFontTx/>
              <a:buChar char="-"/>
            </a:pPr>
            <a:endParaRPr lang="de-CH" baseline="0" dirty="0" smtClean="0"/>
          </a:p>
          <a:p>
            <a:pPr marL="0" indent="0">
              <a:buFontTx/>
              <a:buNone/>
            </a:pPr>
            <a:r>
              <a:rPr lang="de-CH" baseline="0" dirty="0" smtClean="0"/>
              <a:t>Stereoskopie</a:t>
            </a:r>
          </a:p>
          <a:p>
            <a:pPr marL="171450" indent="-171450">
              <a:buFontTx/>
              <a:buChar char="-"/>
            </a:pPr>
            <a:r>
              <a:rPr lang="de-CH" baseline="0" dirty="0" smtClean="0"/>
              <a:t>Je zwei </a:t>
            </a:r>
            <a:r>
              <a:rPr lang="de-CH" baseline="0" dirty="0" err="1" smtClean="0"/>
              <a:t>Beamer</a:t>
            </a:r>
            <a:r>
              <a:rPr lang="de-CH" baseline="0" dirty="0" smtClean="0"/>
              <a:t> pro Leinwand, Projektion polgefiltert (horizontal und vertikal)</a:t>
            </a:r>
          </a:p>
          <a:p>
            <a:pPr marL="171450" indent="-171450">
              <a:buFontTx/>
              <a:buChar char="-"/>
            </a:pPr>
            <a:r>
              <a:rPr lang="de-CH" baseline="0" dirty="0" smtClean="0"/>
              <a:t>Polgefilterte Brille, um Stereoskopie zu ermöglichen</a:t>
            </a:r>
          </a:p>
          <a:p>
            <a:pPr marL="171450" indent="-171450">
              <a:buFontTx/>
              <a:buChar char="-"/>
            </a:pPr>
            <a:endParaRPr lang="de-CH" baseline="0" dirty="0" smtClean="0"/>
          </a:p>
          <a:p>
            <a:pPr marL="0" indent="0">
              <a:buFontTx/>
              <a:buNone/>
            </a:pPr>
            <a:r>
              <a:rPr lang="de-CH" baseline="0" dirty="0" err="1" smtClean="0"/>
              <a:t>Smoothing</a:t>
            </a:r>
            <a:endParaRPr lang="de-CH" baseline="0" dirty="0" smtClean="0"/>
          </a:p>
          <a:p>
            <a:pPr marL="171450" indent="-171450">
              <a:buFontTx/>
              <a:buChar char="-"/>
            </a:pPr>
            <a:r>
              <a:rPr lang="de-CH" baseline="0" dirty="0" smtClean="0"/>
              <a:t>Ungenauigkeiten Trackingsystem auskurieren (Position sowie Rotation)</a:t>
            </a:r>
          </a:p>
          <a:p>
            <a:pPr marL="171450" indent="-171450">
              <a:buFontTx/>
              <a:buChar char="-"/>
            </a:pPr>
            <a:r>
              <a:rPr lang="de-CH" baseline="0" dirty="0" smtClean="0"/>
              <a:t>Somit kann zittern vermieden werden</a:t>
            </a:r>
          </a:p>
          <a:p>
            <a:pPr marL="171450" indent="-171450">
              <a:buFontTx/>
              <a:buChar char="-"/>
            </a:pPr>
            <a:r>
              <a:rPr lang="de-CH" baseline="0" dirty="0" smtClean="0"/>
              <a:t>Schöne, ruhige Bewegungen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16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6558626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19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569303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de-CH" dirty="0" smtClean="0"/>
              <a:t>Funktion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CH" dirty="0" smtClean="0"/>
              <a:t>8 Kameras, je</a:t>
            </a:r>
            <a:r>
              <a:rPr lang="de-CH" baseline="0" dirty="0" smtClean="0"/>
              <a:t> Leinwand 2, für beide Augen eins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CH" baseline="0" dirty="0" smtClean="0"/>
              <a:t>Konstruktion, die dem CAVE XXL </a:t>
            </a:r>
            <a:r>
              <a:rPr lang="de-CH" baseline="0" dirty="0" err="1" smtClean="0"/>
              <a:t>eintspricht</a:t>
            </a:r>
            <a:r>
              <a:rPr lang="de-CH" baseline="0" dirty="0" smtClean="0"/>
              <a:t>. Links / Front / Rechts / Boden</a:t>
            </a:r>
            <a:endParaRPr lang="de-CH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CH" dirty="0" smtClean="0"/>
              <a:t>GUI</a:t>
            </a:r>
            <a:r>
              <a:rPr lang="de-CH" baseline="0" dirty="0" smtClean="0"/>
              <a:t> / Cursor Kameras: Spezialkameras, rendern nur 2D Elemente, damit nahe 3D Objekte Sicht nicht verdecken können.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CH" baseline="0" dirty="0" smtClean="0"/>
              <a:t>Cursor OS wird ausgeblendet und eigener dargestellt für beide Augen als GUI-Element. Ansonsten würde nur 1 Auge den Cursor sehen.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20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101812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de-CH" baseline="0" dirty="0" smtClean="0"/>
              <a:t>Anordnung </a:t>
            </a:r>
            <a:r>
              <a:rPr lang="de-CH" baseline="0" dirty="0" err="1" smtClean="0"/>
              <a:t>Viewports</a:t>
            </a:r>
            <a:endParaRPr lang="de-CH" baseline="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CH" baseline="0" dirty="0" err="1" smtClean="0"/>
              <a:t>Mosaic</a:t>
            </a:r>
            <a:r>
              <a:rPr lang="de-CH" baseline="0" dirty="0" smtClean="0"/>
              <a:t>: Spezieller Treiber. Windows wird 1 Ausgang vorgegaukelt, obwohl 8 (2x4) physisch vorhanden sein. Ergibt eine Auflösung von 5120 x 2048 </a:t>
            </a:r>
            <a:r>
              <a:rPr lang="de-CH" baseline="0" dirty="0" err="1" smtClean="0"/>
              <a:t>Px</a:t>
            </a:r>
            <a:r>
              <a:rPr lang="de-CH" baseline="0" dirty="0" smtClean="0"/>
              <a:t> (4 x 1280, 2 x 1024 -&gt; Auflösung </a:t>
            </a:r>
            <a:r>
              <a:rPr lang="de-CH" baseline="0" dirty="0" err="1" smtClean="0"/>
              <a:t>Beamer</a:t>
            </a:r>
            <a:r>
              <a:rPr lang="de-CH" baseline="0" dirty="0" smtClean="0"/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CH" baseline="0" dirty="0" smtClean="0"/>
              <a:t>Alles was sich im 1. Achtel oben links abspielt wird über den 1. Ausgang (</a:t>
            </a:r>
            <a:r>
              <a:rPr lang="de-CH" baseline="0" dirty="0" err="1" smtClean="0"/>
              <a:t>Graka</a:t>
            </a:r>
            <a:r>
              <a:rPr lang="de-CH" baseline="0" dirty="0" smtClean="0"/>
              <a:t> 1, Output 1) geschickt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CH" baseline="0" dirty="0" smtClean="0"/>
              <a:t>Alles was sich im 3. Achtel oben links abspielt wird über den 3. Ausgang (</a:t>
            </a:r>
            <a:r>
              <a:rPr lang="de-CH" baseline="0" dirty="0" err="1" smtClean="0"/>
              <a:t>Graka</a:t>
            </a:r>
            <a:r>
              <a:rPr lang="de-CH" baseline="0" dirty="0" smtClean="0"/>
              <a:t> 1, Output 3) geschickt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CH" baseline="0" dirty="0" smtClean="0"/>
              <a:t>Usw.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CH" baseline="0" dirty="0" smtClean="0"/>
              <a:t>Und genau so stellt das UnityPlugin die </a:t>
            </a:r>
            <a:r>
              <a:rPr lang="de-CH" baseline="0" dirty="0" err="1" smtClean="0"/>
              <a:t>Viewports</a:t>
            </a:r>
            <a:r>
              <a:rPr lang="de-CH" baseline="0" dirty="0" smtClean="0"/>
              <a:t> dar, damit sie </a:t>
            </a:r>
            <a:r>
              <a:rPr lang="de-CH" baseline="0" dirty="0" err="1" smtClean="0"/>
              <a:t>Mosaic</a:t>
            </a:r>
            <a:r>
              <a:rPr lang="de-CH" baseline="0" dirty="0" smtClean="0"/>
              <a:t> entsprechen und korrekt auf die </a:t>
            </a:r>
            <a:r>
              <a:rPr lang="de-CH" baseline="0" dirty="0" err="1" smtClean="0"/>
              <a:t>Beamer</a:t>
            </a:r>
            <a:r>
              <a:rPr lang="de-CH" baseline="0" dirty="0" smtClean="0"/>
              <a:t> aufgeteilt werden.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CH" baseline="0" dirty="0" smtClean="0"/>
              <a:t>Beispiel: Blauer Punkt: Einmal in der 3D Welt vorhanden, sichtbar auf linker Leinwand. Darum auf dem </a:t>
            </a:r>
            <a:r>
              <a:rPr lang="de-CH" baseline="0" dirty="0" err="1" smtClean="0"/>
              <a:t>Unity</a:t>
            </a:r>
            <a:r>
              <a:rPr lang="de-CH" baseline="0" dirty="0" smtClean="0"/>
              <a:t>-Server im 1. und 2. Achtel sichtbar. Im 1. Achtel ein wenig weiter links, im 2. Achtel ein wenig weiter rechts, um den 3D-Effekt zu beschwören.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21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308939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24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046060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CH" dirty="0" smtClean="0"/>
              <a:t>Clou der ganzen Sache: In wenigen Atemzügen</a:t>
            </a:r>
            <a:r>
              <a:rPr lang="de-CH" baseline="0" dirty="0" smtClean="0"/>
              <a:t> eigene Applikation bereit.</a:t>
            </a:r>
          </a:p>
          <a:p>
            <a:pPr marL="171450" indent="-171450">
              <a:buFontTx/>
              <a:buChar char="-"/>
            </a:pPr>
            <a:r>
              <a:rPr lang="de-CH" baseline="0" dirty="0" smtClean="0"/>
              <a:t>Package importieren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31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560759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CH" dirty="0" smtClean="0"/>
              <a:t>Custom Package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32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2238663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- </a:t>
            </a:r>
            <a:r>
              <a:rPr lang="de-CH" dirty="0" err="1" smtClean="0"/>
              <a:t>Prefab</a:t>
            </a:r>
            <a:r>
              <a:rPr lang="de-CH" dirty="0" smtClean="0"/>
              <a:t> in die Hierarchie ziehen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33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823121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- Exportieren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34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4627032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- Fertig!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35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287332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Die Windows Umgebung</a:t>
            </a:r>
            <a:r>
              <a:rPr lang="de-CH" baseline="0" dirty="0" smtClean="0"/>
              <a:t> des </a:t>
            </a:r>
            <a:r>
              <a:rPr lang="de-CH" baseline="0" dirty="0" err="1" smtClean="0"/>
              <a:t>Renderservers</a:t>
            </a:r>
            <a:r>
              <a:rPr lang="de-CH" baseline="0" dirty="0" smtClean="0"/>
              <a:t> bietet eine nicht-exotische Plattform</a:t>
            </a:r>
          </a:p>
          <a:p>
            <a:endParaRPr lang="de-CH" baseline="0" dirty="0" smtClean="0"/>
          </a:p>
          <a:p>
            <a:r>
              <a:rPr lang="de-CH" baseline="0" dirty="0" smtClean="0"/>
              <a:t>Mittelframeworks wie bisher fallen komplett weg.</a:t>
            </a:r>
          </a:p>
          <a:p>
            <a:endParaRPr lang="de-CH" baseline="0" dirty="0" smtClean="0"/>
          </a:p>
          <a:p>
            <a:r>
              <a:rPr lang="de-CH" baseline="0" dirty="0" smtClean="0"/>
              <a:t>Plugin ist in der Sprache / Umgebung des Spieles, Applikation programmiert</a:t>
            </a:r>
          </a:p>
          <a:p>
            <a:endParaRPr lang="de-CH" baseline="0" dirty="0" smtClean="0"/>
          </a:p>
          <a:p>
            <a:endParaRPr lang="de-CH" baseline="0" dirty="0" smtClean="0"/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6207699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CH" dirty="0" smtClean="0"/>
              <a:t>Zusätzliche Features, um Spezialfälle weitgehend abdecken zu können. Dazu gehören:</a:t>
            </a:r>
          </a:p>
          <a:p>
            <a:pPr marL="628650" lvl="1" indent="-171450">
              <a:buFontTx/>
              <a:buChar char="-"/>
            </a:pPr>
            <a:r>
              <a:rPr lang="de-CH" dirty="0" smtClean="0"/>
              <a:t>Platzierung</a:t>
            </a:r>
            <a:r>
              <a:rPr lang="de-CH" baseline="0" dirty="0" smtClean="0"/>
              <a:t> GUI</a:t>
            </a:r>
            <a:br>
              <a:rPr lang="de-CH" baseline="0" dirty="0" smtClean="0"/>
            </a:br>
            <a:r>
              <a:rPr lang="de-CH" baseline="0" dirty="0" smtClean="0"/>
              <a:t>Auf welche Leinwand alle 2D-Elemente gerendert werden</a:t>
            </a:r>
          </a:p>
          <a:p>
            <a:pPr marL="628650" lvl="1" indent="-171450">
              <a:buFontTx/>
              <a:buChar char="-"/>
            </a:pPr>
            <a:r>
              <a:rPr lang="de-CH" baseline="0" dirty="0" smtClean="0"/>
              <a:t>Benutzerdefinierter Cursor</a:t>
            </a:r>
            <a:r>
              <a:rPr lang="en-US" baseline="0" dirty="0" smtClean="0"/>
              <a:t/>
            </a:r>
            <a:br>
              <a:rPr lang="en-US" baseline="0" dirty="0" smtClean="0"/>
            </a:br>
            <a:r>
              <a:rPr lang="en-US" baseline="0" dirty="0" smtClean="0"/>
              <a:t>Ersatz des </a:t>
            </a:r>
            <a:r>
              <a:rPr lang="en-US" baseline="0" dirty="0" err="1" smtClean="0"/>
              <a:t>Systemcursor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mit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Kopie</a:t>
            </a:r>
            <a:r>
              <a:rPr lang="en-US" baseline="0" dirty="0" smtClean="0"/>
              <a:t> furs </a:t>
            </a:r>
            <a:r>
              <a:rPr lang="en-US" baseline="0" dirty="0" err="1" smtClean="0"/>
              <a:t>rechte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Auge</a:t>
            </a:r>
            <a:endParaRPr lang="en-US" baseline="0" dirty="0" smtClean="0"/>
          </a:p>
          <a:p>
            <a:pPr marL="628650" lvl="1" indent="-171450">
              <a:buFontTx/>
              <a:buChar char="-"/>
            </a:pPr>
            <a:r>
              <a:rPr lang="de-CH" baseline="0" dirty="0" smtClean="0"/>
              <a:t>Sekundäre Kameras</a:t>
            </a:r>
            <a:br>
              <a:rPr lang="de-CH" baseline="0" dirty="0" smtClean="0"/>
            </a:br>
            <a:r>
              <a:rPr lang="de-CH" baseline="0" dirty="0" smtClean="0"/>
              <a:t>Beispielsweise </a:t>
            </a:r>
            <a:r>
              <a:rPr lang="de-CH" baseline="0" dirty="0" err="1" smtClean="0"/>
              <a:t>Minimap</a:t>
            </a:r>
            <a:r>
              <a:rPr lang="de-CH" baseline="0" dirty="0" smtClean="0"/>
              <a:t> oder Rückspiegel, frei auf einer Leinwand platzierbar</a:t>
            </a:r>
          </a:p>
          <a:p>
            <a:pPr marL="628650" lvl="1" indent="-171450">
              <a:buFontTx/>
              <a:buChar char="-"/>
            </a:pPr>
            <a:r>
              <a:rPr lang="de-CH" baseline="0" dirty="0" smtClean="0"/>
              <a:t>Sensitivität / Restriktion Achsen</a:t>
            </a:r>
            <a:br>
              <a:rPr lang="de-CH" baseline="0" dirty="0" smtClean="0"/>
            </a:br>
            <a:r>
              <a:rPr lang="de-CH" baseline="0" dirty="0" smtClean="0"/>
              <a:t>Proportionen reale / virtuelle Bewegung geändert werden. Beispielsweise 1Schritt im CAVE kann 5 Schritte in virtueller Welt sein.</a:t>
            </a:r>
            <a:br>
              <a:rPr lang="de-CH" baseline="0" dirty="0" smtClean="0"/>
            </a:br>
            <a:r>
              <a:rPr lang="de-CH" baseline="0" dirty="0" smtClean="0"/>
              <a:t>Oder Achsen selektiv komplett deaktivieren.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36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7570659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CH" dirty="0" smtClean="0"/>
              <a:t>Gliederung in 5</a:t>
            </a:r>
            <a:r>
              <a:rPr lang="de-CH" baseline="0" dirty="0" smtClean="0"/>
              <a:t> Bereiche</a:t>
            </a:r>
            <a:br>
              <a:rPr lang="de-CH" baseline="0" dirty="0" smtClean="0"/>
            </a:br>
            <a:r>
              <a:rPr lang="de-CH" baseline="0" dirty="0" smtClean="0"/>
              <a:t>(kurze Erklärung der Bereiche)</a:t>
            </a:r>
          </a:p>
          <a:p>
            <a:pPr marL="171450" indent="-171450">
              <a:buFontTx/>
              <a:buChar char="-"/>
            </a:pPr>
            <a:r>
              <a:rPr lang="de-CH" dirty="0" smtClean="0"/>
              <a:t>An dieser Stelle nur auf einige Punkte</a:t>
            </a:r>
            <a:r>
              <a:rPr lang="de-CH" baseline="0" dirty="0" smtClean="0"/>
              <a:t> eingehen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37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59740283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38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86665711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CH" dirty="0" smtClean="0"/>
              <a:t>Das Tolle</a:t>
            </a:r>
            <a:r>
              <a:rPr lang="de-CH" baseline="0" dirty="0" smtClean="0"/>
              <a:t> daran: </a:t>
            </a:r>
            <a:r>
              <a:rPr lang="de-CH" dirty="0" smtClean="0"/>
              <a:t>Ausgewählte</a:t>
            </a:r>
            <a:r>
              <a:rPr lang="de-CH" baseline="0" dirty="0" smtClean="0"/>
              <a:t> Buttons entsprechen dem System-Input -&gt; Standard </a:t>
            </a:r>
            <a:r>
              <a:rPr lang="de-CH" baseline="0" dirty="0" err="1" smtClean="0"/>
              <a:t>Unity</a:t>
            </a:r>
            <a:r>
              <a:rPr lang="de-CH" baseline="0" dirty="0" smtClean="0"/>
              <a:t> Input-Klassen können verwendet werden, kein spezifischer Code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39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89481589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40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13342363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41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9820008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CH" dirty="0" smtClean="0"/>
              <a:t>Fast gesamte Ressourcen für Rendering</a:t>
            </a:r>
            <a:r>
              <a:rPr lang="de-CH" baseline="0" dirty="0" smtClean="0"/>
              <a:t> gebraucht</a:t>
            </a:r>
          </a:p>
          <a:p>
            <a:pPr marL="171450" indent="-171450">
              <a:buFontTx/>
              <a:buChar char="-"/>
            </a:pPr>
            <a:r>
              <a:rPr lang="de-CH" baseline="0" dirty="0" smtClean="0"/>
              <a:t>Keine unnötigen sonstigen ressourcenintensiven Scripts</a:t>
            </a:r>
          </a:p>
          <a:p>
            <a:pPr marL="171450" indent="-171450">
              <a:buFontTx/>
              <a:buChar char="-"/>
            </a:pPr>
            <a:r>
              <a:rPr lang="de-CH" baseline="0" dirty="0" smtClean="0"/>
              <a:t>Kleine Peaks sind </a:t>
            </a:r>
            <a:r>
              <a:rPr lang="de-CH" baseline="0" dirty="0" err="1" smtClean="0"/>
              <a:t>FixedUpdate</a:t>
            </a:r>
            <a:r>
              <a:rPr lang="de-CH" baseline="0" dirty="0" smtClean="0"/>
              <a:t>() Ausführungen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42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4484042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43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83652698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CH" dirty="0" smtClean="0"/>
              <a:t>(Vier Schritte kurz erklären)</a:t>
            </a:r>
          </a:p>
          <a:p>
            <a:pPr marL="171450" indent="-171450">
              <a:buFontTx/>
              <a:buChar char="-"/>
            </a:pPr>
            <a:r>
              <a:rPr lang="de-CH" dirty="0" smtClean="0"/>
              <a:t>Für unerfahrene Benutzer geeignet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51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59705964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CH" dirty="0" smtClean="0"/>
              <a:t>Dankbare Plattform: Übernimmt viel Arbeit / Berechnungen</a:t>
            </a:r>
          </a:p>
          <a:p>
            <a:pPr marL="171450" indent="-171450">
              <a:buFontTx/>
              <a:buChar char="-"/>
            </a:pPr>
            <a:r>
              <a:rPr lang="de-CH" dirty="0" smtClean="0"/>
              <a:t>Trackingsystem:</a:t>
            </a:r>
            <a:r>
              <a:rPr lang="de-CH" baseline="0" dirty="0" smtClean="0"/>
              <a:t> Ungenau, Wand launisch, Wand schnell mit CPVR Lab repariert (</a:t>
            </a:r>
            <a:r>
              <a:rPr lang="de-CH" baseline="0" dirty="0" err="1" smtClean="0"/>
              <a:t>Pesche</a:t>
            </a:r>
            <a:r>
              <a:rPr lang="de-CH" baseline="0" dirty="0" smtClean="0"/>
              <a:t>)</a:t>
            </a:r>
          </a:p>
          <a:p>
            <a:pPr marL="171450" indent="-171450">
              <a:buFontTx/>
              <a:buChar char="-"/>
            </a:pPr>
            <a:r>
              <a:rPr lang="de-CH" baseline="0" dirty="0" smtClean="0"/>
              <a:t>Planung: Von Anfang an grosser Einsatz</a:t>
            </a:r>
          </a:p>
          <a:p>
            <a:pPr marL="171450" indent="-171450">
              <a:buFontTx/>
              <a:buChar char="-"/>
            </a:pPr>
            <a:r>
              <a:rPr lang="de-CH" baseline="0" dirty="0" smtClean="0"/>
              <a:t>Grosses Potenzial für zukünftige Verwendung (</a:t>
            </a:r>
            <a:r>
              <a:rPr lang="de-CH" baseline="0" dirty="0" err="1" smtClean="0"/>
              <a:t>Unity</a:t>
            </a:r>
            <a:r>
              <a:rPr lang="de-CH" baseline="0" dirty="0" smtClean="0"/>
              <a:t> Module von Herrn </a:t>
            </a:r>
            <a:r>
              <a:rPr lang="de-CH" baseline="0" dirty="0" err="1" smtClean="0"/>
              <a:t>Hudritsch</a:t>
            </a:r>
            <a:r>
              <a:rPr lang="de-CH" baseline="0" dirty="0" smtClean="0"/>
              <a:t>)</a:t>
            </a:r>
          </a:p>
          <a:p>
            <a:pPr marL="171450" indent="-171450">
              <a:buFontTx/>
              <a:buChar char="-"/>
            </a:pPr>
            <a:r>
              <a:rPr lang="de-CH" baseline="0" dirty="0" smtClean="0"/>
              <a:t>Lerneffekt: </a:t>
            </a:r>
            <a:r>
              <a:rPr lang="de-CH" baseline="0" dirty="0" err="1" smtClean="0"/>
              <a:t>Unity</a:t>
            </a:r>
            <a:r>
              <a:rPr lang="de-CH" baseline="0" dirty="0" smtClean="0"/>
              <a:t>, Trackingsystem (Interaktion mit Soft- / Hardware)</a:t>
            </a:r>
          </a:p>
          <a:p>
            <a:pPr marL="171450" indent="-171450">
              <a:buFontTx/>
              <a:buChar char="-"/>
            </a:pPr>
            <a:r>
              <a:rPr lang="de-CH" baseline="0" dirty="0" smtClean="0"/>
              <a:t>Weitere Arbeiten: </a:t>
            </a:r>
            <a:r>
              <a:rPr lang="de-CH" baseline="0" dirty="0" err="1" smtClean="0"/>
              <a:t>Warping</a:t>
            </a:r>
            <a:r>
              <a:rPr lang="de-CH" baseline="0" dirty="0" smtClean="0"/>
              <a:t>, Devices (Trackingball), Updates bei </a:t>
            </a:r>
            <a:r>
              <a:rPr lang="de-CH" baseline="0" dirty="0" err="1" smtClean="0"/>
              <a:t>Unity</a:t>
            </a:r>
            <a:r>
              <a:rPr lang="de-CH" baseline="0" dirty="0" smtClean="0"/>
              <a:t> Updates</a:t>
            </a:r>
          </a:p>
          <a:p>
            <a:pPr marL="171450" indent="-171450">
              <a:buFontTx/>
              <a:buChar char="-"/>
            </a:pPr>
            <a:r>
              <a:rPr lang="de-CH" baseline="0" dirty="0" smtClean="0"/>
              <a:t>Zielstrebige Umsetzung</a:t>
            </a:r>
            <a:r>
              <a:rPr lang="de-CH" baseline="0" smtClean="0"/>
              <a:t>, Mehrwert CAVE BFH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53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4708772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Auch Unity3D genannt</a:t>
            </a:r>
          </a:p>
          <a:p>
            <a:endParaRPr lang="de-CH" dirty="0" smtClean="0"/>
          </a:p>
          <a:p>
            <a:r>
              <a:rPr lang="de-CH" dirty="0" smtClean="0"/>
              <a:t>Bietet Graphikrendering auf der Basis von OpenGL</a:t>
            </a:r>
            <a:r>
              <a:rPr lang="de-CH" baseline="0" dirty="0" smtClean="0"/>
              <a:t> und / oder </a:t>
            </a:r>
            <a:r>
              <a:rPr lang="de-CH" baseline="0" dirty="0" err="1" smtClean="0"/>
              <a:t>Direct</a:t>
            </a:r>
            <a:r>
              <a:rPr lang="de-CH" baseline="0" dirty="0" smtClean="0"/>
              <a:t> 3D (Je nach Plattform)</a:t>
            </a:r>
          </a:p>
          <a:p>
            <a:endParaRPr lang="de-CH" baseline="0" dirty="0" smtClean="0"/>
          </a:p>
          <a:p>
            <a:r>
              <a:rPr lang="de-CH" baseline="0" dirty="0" smtClean="0"/>
              <a:t>Aktuelle Beleuchtungsmodelle wie Bumpmapping, </a:t>
            </a:r>
            <a:r>
              <a:rPr lang="de-CH" baseline="0" dirty="0" err="1" smtClean="0"/>
              <a:t>Shadowmaps</a:t>
            </a:r>
            <a:r>
              <a:rPr lang="de-CH" baseline="0" dirty="0" smtClean="0"/>
              <a:t>, und weitere werden unterstützt</a:t>
            </a:r>
          </a:p>
          <a:p>
            <a:endParaRPr lang="de-CH" baseline="0" dirty="0" smtClean="0"/>
          </a:p>
          <a:p>
            <a:r>
              <a:rPr lang="de-CH" baseline="0" dirty="0" smtClean="0"/>
              <a:t>Animationen, Sound, Physik, AI, Scripting, Netzwerk, </a:t>
            </a:r>
            <a:r>
              <a:rPr lang="de-CH" baseline="0" dirty="0" err="1" smtClean="0"/>
              <a:t>etc</a:t>
            </a:r>
            <a:r>
              <a:rPr lang="de-CH" baseline="0" dirty="0" smtClean="0"/>
              <a:t> wird alles </a:t>
            </a:r>
            <a:r>
              <a:rPr lang="de-CH" baseline="0" dirty="0" err="1" smtClean="0"/>
              <a:t>InHouse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unterstüzt</a:t>
            </a:r>
            <a:endParaRPr lang="de-CH" baseline="0" dirty="0" smtClean="0"/>
          </a:p>
          <a:p>
            <a:endParaRPr lang="de-CH" baseline="0" dirty="0" smtClean="0"/>
          </a:p>
          <a:p>
            <a:r>
              <a:rPr lang="de-CH" baseline="0" dirty="0" smtClean="0"/>
              <a:t>Erweiterungen (</a:t>
            </a:r>
            <a:r>
              <a:rPr lang="de-CH" baseline="0" dirty="0" err="1" smtClean="0"/>
              <a:t>Terrainbuilder</a:t>
            </a:r>
            <a:r>
              <a:rPr lang="de-CH" baseline="0" dirty="0" smtClean="0"/>
              <a:t>, Partikeleffekte, </a:t>
            </a:r>
            <a:r>
              <a:rPr lang="de-CH" baseline="0" dirty="0" err="1" smtClean="0"/>
              <a:t>etc</a:t>
            </a:r>
            <a:r>
              <a:rPr lang="de-CH" baseline="0" dirty="0" smtClean="0"/>
              <a:t>) als </a:t>
            </a:r>
            <a:r>
              <a:rPr lang="de-CH" baseline="0" dirty="0" err="1" smtClean="0"/>
              <a:t>Plugins</a:t>
            </a:r>
            <a:r>
              <a:rPr lang="de-CH" baseline="0" dirty="0" smtClean="0"/>
              <a:t> Verfügbar</a:t>
            </a:r>
          </a:p>
          <a:p>
            <a:endParaRPr lang="de-CH" dirty="0" smtClean="0"/>
          </a:p>
          <a:p>
            <a:r>
              <a:rPr lang="de-CH" dirty="0" err="1" smtClean="0"/>
              <a:t>Assetstore</a:t>
            </a:r>
            <a:r>
              <a:rPr lang="de-CH" dirty="0" smtClean="0"/>
              <a:t> als grosse</a:t>
            </a:r>
            <a:r>
              <a:rPr lang="de-CH" baseline="0" dirty="0" smtClean="0"/>
              <a:t> Datenbank im Web</a:t>
            </a:r>
          </a:p>
          <a:p>
            <a:endParaRPr lang="de-CH" baseline="0" dirty="0" smtClean="0"/>
          </a:p>
          <a:p>
            <a:r>
              <a:rPr lang="de-CH" baseline="0" dirty="0" smtClean="0"/>
              <a:t>-- etc….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000585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CH" baseline="0" dirty="0" err="1" smtClean="0"/>
              <a:t>Entwicklet</a:t>
            </a:r>
            <a:r>
              <a:rPr lang="de-CH" baseline="0" dirty="0" smtClean="0"/>
              <a:t> von Kunstprofessor Daniel </a:t>
            </a:r>
            <a:r>
              <a:rPr lang="de-CH" baseline="0" dirty="0" err="1" smtClean="0"/>
              <a:t>Sandin</a:t>
            </a:r>
            <a:r>
              <a:rPr lang="de-CH" baseline="0" dirty="0" smtClean="0"/>
              <a:t> und den Informatikern Tom </a:t>
            </a:r>
            <a:r>
              <a:rPr lang="de-CH" baseline="0" dirty="0" err="1" smtClean="0"/>
              <a:t>DeFanti</a:t>
            </a:r>
            <a:r>
              <a:rPr lang="de-CH" baseline="0" dirty="0" smtClean="0"/>
              <a:t> und Carolina Cruz-Neira</a:t>
            </a:r>
          </a:p>
          <a:p>
            <a:pPr marL="171450" indent="-171450">
              <a:buFontTx/>
              <a:buChar char="-"/>
            </a:pPr>
            <a:endParaRPr lang="de-CH" baseline="0" dirty="0" smtClean="0"/>
          </a:p>
          <a:p>
            <a:pPr marL="171450" indent="-171450">
              <a:buFontTx/>
              <a:buChar char="-"/>
            </a:pP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375054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WorldViz</a:t>
            </a:r>
            <a:r>
              <a:rPr lang="de-CH" baseline="0" dirty="0" smtClean="0"/>
              <a:t>: Amerikanisches Unternehmen, gegründet 2002.</a:t>
            </a:r>
          </a:p>
          <a:p>
            <a:r>
              <a:rPr lang="de-CH" baseline="0" dirty="0" smtClean="0"/>
              <a:t>Grosser Anbieter, Kunden wie Stanford Uni, Universität of California, US </a:t>
            </a:r>
            <a:r>
              <a:rPr lang="de-CH" baseline="0" dirty="0" err="1" smtClean="0"/>
              <a:t>Army</a:t>
            </a:r>
            <a:r>
              <a:rPr lang="de-CH" baseline="0" dirty="0" smtClean="0"/>
              <a:t>, Uni Zürich / ETH</a:t>
            </a:r>
          </a:p>
          <a:p>
            <a:endParaRPr lang="de-CH" baseline="0" dirty="0" smtClean="0"/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269028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11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5586394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13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82844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CH" dirty="0" smtClean="0"/>
              <a:t>Massstabsgetreue</a:t>
            </a:r>
            <a:r>
              <a:rPr lang="de-CH" baseline="0" dirty="0" smtClean="0"/>
              <a:t> Abbildung realer CAVE</a:t>
            </a:r>
          </a:p>
          <a:p>
            <a:pPr marL="628650" lvl="1" indent="-171450">
              <a:buFontTx/>
              <a:buChar char="-"/>
            </a:pPr>
            <a:r>
              <a:rPr lang="de-CH" dirty="0" smtClean="0"/>
              <a:t>Interaktionen</a:t>
            </a:r>
            <a:r>
              <a:rPr lang="de-CH" baseline="0" dirty="0" smtClean="0"/>
              <a:t> Devices / CAVE abbildbar</a:t>
            </a:r>
          </a:p>
          <a:p>
            <a:pPr marL="628650" lvl="1" indent="-171450">
              <a:buFontTx/>
              <a:buChar char="-"/>
            </a:pPr>
            <a:r>
              <a:rPr lang="de-CH" baseline="0" dirty="0" smtClean="0"/>
              <a:t>Position des Benutzers in Relation zum CAVE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14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564836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Normaler virtueller CAVE in dessen Zentrum.</a:t>
            </a:r>
          </a:p>
          <a:p>
            <a:endParaRPr lang="de-CH" dirty="0" smtClean="0"/>
          </a:p>
          <a:p>
            <a:r>
              <a:rPr lang="de-CH" dirty="0" smtClean="0"/>
              <a:t>Für was?</a:t>
            </a:r>
          </a:p>
          <a:p>
            <a:pPr marL="171450" indent="-171450">
              <a:buFontTx/>
              <a:buChar char="-"/>
            </a:pPr>
            <a:r>
              <a:rPr lang="de-CH" dirty="0" smtClean="0"/>
              <a:t>Berechnung </a:t>
            </a:r>
            <a:r>
              <a:rPr lang="de-CH" dirty="0" err="1" smtClean="0"/>
              <a:t>Viewfrustums</a:t>
            </a:r>
            <a:endParaRPr lang="de-CH" dirty="0" smtClean="0"/>
          </a:p>
          <a:p>
            <a:pPr marL="171450" indent="-171450">
              <a:buFontTx/>
              <a:buChar char="-"/>
            </a:pPr>
            <a:r>
              <a:rPr lang="de-CH" dirty="0" smtClean="0"/>
              <a:t>Platzierung GUI-Elemente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15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1388557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bgerundetes Rechteck 5"/>
          <p:cNvSpPr/>
          <p:nvPr/>
        </p:nvSpPr>
        <p:spPr>
          <a:xfrm>
            <a:off x="0" y="1619250"/>
            <a:ext cx="6119813" cy="73025"/>
          </a:xfrm>
          <a:prstGeom prst="roundRect">
            <a:avLst/>
          </a:prstGeom>
          <a:solidFill>
            <a:srgbClr val="697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455960"/>
              </a:solidFill>
            </a:endParaRPr>
          </a:p>
        </p:txBody>
      </p:sp>
      <p:sp>
        <p:nvSpPr>
          <p:cNvPr id="7" name="Abgerundetes Rechteck 6"/>
          <p:cNvSpPr/>
          <p:nvPr/>
        </p:nvSpPr>
        <p:spPr>
          <a:xfrm>
            <a:off x="0" y="4500563"/>
            <a:ext cx="6119813" cy="71437"/>
          </a:xfrm>
          <a:prstGeom prst="roundRect">
            <a:avLst/>
          </a:prstGeom>
          <a:solidFill>
            <a:srgbClr val="697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E78E23"/>
              </a:solidFill>
            </a:endParaRPr>
          </a:p>
        </p:txBody>
      </p:sp>
      <p:sp>
        <p:nvSpPr>
          <p:cNvPr id="8" name="Rechteck 7"/>
          <p:cNvSpPr/>
          <p:nvPr/>
        </p:nvSpPr>
        <p:spPr bwMode="white">
          <a:xfrm>
            <a:off x="372972" y="6253843"/>
            <a:ext cx="6216953" cy="304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101600">
              <a:schemeClr val="bg1">
                <a:alpha val="75000"/>
              </a:schemeClr>
            </a:glo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/>
          </a:p>
        </p:txBody>
      </p:sp>
      <p:pic>
        <p:nvPicPr>
          <p:cNvPr id="13" name="Bild 6" descr="BFH_Logo_A_defren_100_RGB_13022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38" y="315913"/>
            <a:ext cx="1530350" cy="1100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Bildplatzhalter 11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1692000"/>
            <a:ext cx="6120000" cy="280800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>
                <a:latin typeface="Lucida Sans"/>
                <a:cs typeface="Lucida Sans"/>
              </a:defRPr>
            </a:lvl1pPr>
          </a:lstStyle>
          <a:p>
            <a:pPr lvl="0"/>
            <a:r>
              <a:rPr lang="de-DE" noProof="0" dirty="0" smtClean="0"/>
              <a:t>Titelseite mit Bild </a:t>
            </a:r>
            <a:br>
              <a:rPr lang="de-DE" noProof="0" dirty="0" smtClean="0"/>
            </a:b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err="1" smtClean="0"/>
              <a:t>Bild</a:t>
            </a:r>
            <a:r>
              <a:rPr lang="de-DE" noProof="0" dirty="0" smtClean="0"/>
              <a:t> durch Klicken auf Symbol hinzufügen</a:t>
            </a:r>
            <a:endParaRPr lang="de-DE" noProof="0" dirty="0"/>
          </a:p>
        </p:txBody>
      </p:sp>
      <p:sp>
        <p:nvSpPr>
          <p:cNvPr id="9" name="Titel 1"/>
          <p:cNvSpPr>
            <a:spLocks noGrp="1"/>
          </p:cNvSpPr>
          <p:nvPr>
            <p:ph type="ctrTitle"/>
          </p:nvPr>
        </p:nvSpPr>
        <p:spPr>
          <a:xfrm>
            <a:off x="468000" y="4623441"/>
            <a:ext cx="8044216" cy="533105"/>
          </a:xfrm>
          <a:prstGeom prst="rect">
            <a:avLst/>
          </a:prstGeom>
        </p:spPr>
        <p:txBody>
          <a:bodyPr lIns="0"/>
          <a:lstStyle>
            <a:lvl1pPr algn="l">
              <a:defRPr sz="2600">
                <a:solidFill>
                  <a:srgbClr val="697D91"/>
                </a:solidFill>
                <a:latin typeface="Lucida Sans"/>
                <a:cs typeface="Lucida Sans Unicode"/>
              </a:defRPr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12" name="Untertitel 2"/>
          <p:cNvSpPr>
            <a:spLocks noGrp="1"/>
          </p:cNvSpPr>
          <p:nvPr>
            <p:ph type="subTitle" idx="1"/>
          </p:nvPr>
        </p:nvSpPr>
        <p:spPr>
          <a:xfrm>
            <a:off x="468000" y="5156546"/>
            <a:ext cx="6784390" cy="805526"/>
          </a:xfrm>
          <a:prstGeom prst="rect">
            <a:avLst/>
          </a:prstGeom>
        </p:spPr>
        <p:txBody>
          <a:bodyPr lIns="0"/>
          <a:lstStyle>
            <a:lvl1pPr marL="0" indent="0" algn="l">
              <a:buNone/>
              <a:defRPr sz="1600">
                <a:solidFill>
                  <a:srgbClr val="697D91"/>
                </a:solidFill>
                <a:latin typeface="Lucida Sans"/>
                <a:cs typeface="Lucida Sans Unicode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de-DE" dirty="0"/>
          </a:p>
        </p:txBody>
      </p:sp>
      <p:sp>
        <p:nvSpPr>
          <p:cNvPr id="11" name="Textplatzhalt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462006" y="6299494"/>
            <a:ext cx="6790384" cy="258474"/>
          </a:xfrm>
          <a:prstGeom prst="rect">
            <a:avLst/>
          </a:prstGeom>
        </p:spPr>
        <p:txBody>
          <a:bodyPr vert="horz" lIns="0" rIns="0"/>
          <a:lstStyle>
            <a:lvl1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D91"/>
                </a:solidFill>
                <a:latin typeface="Lucida Sans"/>
              </a:defRPr>
            </a:lvl1pPr>
            <a:lvl2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378"/>
                </a:solidFill>
                <a:latin typeface="Lucida Sans"/>
              </a:defRPr>
            </a:lvl2pPr>
            <a:lvl3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378"/>
                </a:solidFill>
                <a:latin typeface="Lucida Sans"/>
              </a:defRPr>
            </a:lvl3pPr>
            <a:lvl4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378"/>
                </a:solidFill>
                <a:latin typeface="Lucida Sans"/>
              </a:defRPr>
            </a:lvl4pPr>
            <a:lvl5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378"/>
                </a:solidFill>
                <a:latin typeface="Lucida Sans"/>
              </a:defRPr>
            </a:lvl5pPr>
          </a:lstStyle>
          <a:p>
            <a:pPr lvl="0"/>
            <a:r>
              <a:rPr lang="de-DE" dirty="0" smtClean="0"/>
              <a:t>Organisationseinheit oder Leistungsbereich</a:t>
            </a:r>
          </a:p>
        </p:txBody>
      </p:sp>
      <p:sp>
        <p:nvSpPr>
          <p:cNvPr id="14" name="Datumsplatzhalter 3"/>
          <p:cNvSpPr>
            <a:spLocks noGrp="1"/>
          </p:cNvSpPr>
          <p:nvPr>
            <p:ph type="dt" sz="half" idx="14"/>
          </p:nvPr>
        </p:nvSpPr>
        <p:spPr>
          <a:xfrm>
            <a:off x="7559675" y="6300788"/>
            <a:ext cx="1081088" cy="17938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 smtClean="0">
                <a:solidFill>
                  <a:srgbClr val="697D91"/>
                </a:solidFill>
                <a:latin typeface="Lucida Sans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107040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rei Textfelder/Bilder mit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/>
          <p:cNvSpPr>
            <a:spLocks noGrp="1"/>
          </p:cNvSpPr>
          <p:nvPr>
            <p:ph type="ctrTitle" hasCustomPrompt="1"/>
          </p:nvPr>
        </p:nvSpPr>
        <p:spPr>
          <a:xfrm>
            <a:off x="467999" y="360000"/>
            <a:ext cx="8171999" cy="540000"/>
          </a:xfrm>
          <a:prstGeom prst="rect">
            <a:avLst/>
          </a:prstGeom>
        </p:spPr>
        <p:txBody>
          <a:bodyPr lIns="0" rIns="0"/>
          <a:lstStyle>
            <a:lvl1pPr algn="l">
              <a:defRPr sz="2600" b="0" i="0">
                <a:solidFill>
                  <a:srgbClr val="697D91"/>
                </a:solidFill>
                <a:latin typeface="Lucida Sans"/>
                <a:cs typeface="Lucida Sans"/>
              </a:defRPr>
            </a:lvl1pPr>
          </a:lstStyle>
          <a:p>
            <a:r>
              <a:rPr lang="de-DE" dirty="0" smtClean="0"/>
              <a:t>Titel durch Klicken hinzufügen</a:t>
            </a:r>
            <a:endParaRPr lang="de-DE" dirty="0"/>
          </a:p>
        </p:txBody>
      </p:sp>
      <p:sp>
        <p:nvSpPr>
          <p:cNvPr id="9" name="Inhaltsplatzhalter 2"/>
          <p:cNvSpPr>
            <a:spLocks noGrp="1"/>
          </p:cNvSpPr>
          <p:nvPr>
            <p:ph sz="half" idx="13"/>
          </p:nvPr>
        </p:nvSpPr>
        <p:spPr>
          <a:xfrm>
            <a:off x="468000" y="2155050"/>
            <a:ext cx="2592000" cy="396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11" name="Inhaltsplatzhalter 3"/>
          <p:cNvSpPr>
            <a:spLocks noGrp="1"/>
          </p:cNvSpPr>
          <p:nvPr>
            <p:ph sz="half" idx="15"/>
          </p:nvPr>
        </p:nvSpPr>
        <p:spPr>
          <a:xfrm>
            <a:off x="3258000" y="2155050"/>
            <a:ext cx="2592000" cy="396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7" name="Inhaltsplatzhalter 3"/>
          <p:cNvSpPr>
            <a:spLocks noGrp="1"/>
          </p:cNvSpPr>
          <p:nvPr>
            <p:ph sz="half" idx="19"/>
          </p:nvPr>
        </p:nvSpPr>
        <p:spPr>
          <a:xfrm>
            <a:off x="6047998" y="2155050"/>
            <a:ext cx="2592000" cy="396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12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468000" y="1439357"/>
            <a:ext cx="2592000" cy="540000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14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 smtClean="0"/>
              <a:t>Untertitel durch Klicken hinzufügen</a:t>
            </a:r>
          </a:p>
        </p:txBody>
      </p:sp>
      <p:sp>
        <p:nvSpPr>
          <p:cNvPr id="13" name="Textplatzhalter 2"/>
          <p:cNvSpPr>
            <a:spLocks noGrp="1"/>
          </p:cNvSpPr>
          <p:nvPr>
            <p:ph type="body" idx="18" hasCustomPrompt="1"/>
          </p:nvPr>
        </p:nvSpPr>
        <p:spPr>
          <a:xfrm>
            <a:off x="3258000" y="1439357"/>
            <a:ext cx="2592000" cy="540000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14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 smtClean="0"/>
              <a:t>Untertitel durch Klicken hinzufügen</a:t>
            </a:r>
          </a:p>
        </p:txBody>
      </p:sp>
      <p:sp>
        <p:nvSpPr>
          <p:cNvPr id="16" name="Textplatzhalter 2"/>
          <p:cNvSpPr>
            <a:spLocks noGrp="1"/>
          </p:cNvSpPr>
          <p:nvPr>
            <p:ph type="body" idx="20" hasCustomPrompt="1"/>
          </p:nvPr>
        </p:nvSpPr>
        <p:spPr>
          <a:xfrm>
            <a:off x="6047998" y="1439357"/>
            <a:ext cx="2592000" cy="540000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14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 smtClean="0"/>
              <a:t>Untertitel durch Klicken hinzufügen</a:t>
            </a: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F19AE9A8-34D4-4E8C-BE9C-13C550F1BED0}" type="slidenum">
              <a:rPr lang="de-CH" smtClean="0"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4584459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9AE9A8-34D4-4E8C-BE9C-13C550F1BED0}" type="slidenum">
              <a:rPr lang="de-CH" smtClean="0"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5138256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ohne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/>
          <p:cNvSpPr/>
          <p:nvPr userDrawn="1"/>
        </p:nvSpPr>
        <p:spPr bwMode="white">
          <a:xfrm>
            <a:off x="372972" y="6253843"/>
            <a:ext cx="6216953" cy="304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101600">
              <a:schemeClr val="bg1">
                <a:alpha val="75000"/>
              </a:schemeClr>
            </a:glo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/>
          </a:p>
        </p:txBody>
      </p:sp>
      <p:sp>
        <p:nvSpPr>
          <p:cNvPr id="5" name="Abgerundetes Rechteck 4"/>
          <p:cNvSpPr/>
          <p:nvPr/>
        </p:nvSpPr>
        <p:spPr>
          <a:xfrm>
            <a:off x="0" y="1668463"/>
            <a:ext cx="7019925" cy="2881312"/>
          </a:xfrm>
          <a:prstGeom prst="roundRect">
            <a:avLst>
              <a:gd name="adj" fmla="val 1188"/>
            </a:avLst>
          </a:prstGeom>
          <a:solidFill>
            <a:srgbClr val="697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E78E23"/>
              </a:solidFill>
            </a:endParaRPr>
          </a:p>
        </p:txBody>
      </p:sp>
      <p:sp>
        <p:nvSpPr>
          <p:cNvPr id="6" name="Abgerundetes Rechteck 5"/>
          <p:cNvSpPr/>
          <p:nvPr/>
        </p:nvSpPr>
        <p:spPr>
          <a:xfrm>
            <a:off x="0" y="1633538"/>
            <a:ext cx="7019925" cy="71437"/>
          </a:xfrm>
          <a:prstGeom prst="roundRect">
            <a:avLst/>
          </a:prstGeom>
          <a:solidFill>
            <a:srgbClr val="FAA5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E78E23"/>
              </a:solidFill>
            </a:endParaRPr>
          </a:p>
        </p:txBody>
      </p:sp>
      <p:sp>
        <p:nvSpPr>
          <p:cNvPr id="7" name="Abgerundetes Rechteck 6"/>
          <p:cNvSpPr/>
          <p:nvPr/>
        </p:nvSpPr>
        <p:spPr>
          <a:xfrm>
            <a:off x="0" y="4513263"/>
            <a:ext cx="7019925" cy="71437"/>
          </a:xfrm>
          <a:prstGeom prst="roundRect">
            <a:avLst/>
          </a:prstGeom>
          <a:solidFill>
            <a:srgbClr val="FAA5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E78E23"/>
              </a:solidFill>
            </a:endParaRPr>
          </a:p>
        </p:txBody>
      </p:sp>
      <p:pic>
        <p:nvPicPr>
          <p:cNvPr id="9" name="Bild 8" descr="BFH_Logo_A_defren_100_RGB_13022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38" y="315913"/>
            <a:ext cx="1530350" cy="1100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itel 1"/>
          <p:cNvSpPr>
            <a:spLocks noGrp="1"/>
          </p:cNvSpPr>
          <p:nvPr>
            <p:ph type="ctrTitle" hasCustomPrompt="1"/>
          </p:nvPr>
        </p:nvSpPr>
        <p:spPr>
          <a:xfrm>
            <a:off x="468000" y="1839808"/>
            <a:ext cx="6513884" cy="533105"/>
          </a:xfrm>
          <a:prstGeom prst="rect">
            <a:avLst/>
          </a:prstGeom>
        </p:spPr>
        <p:txBody>
          <a:bodyPr lIns="0" rIns="0"/>
          <a:lstStyle>
            <a:lvl1pPr algn="l">
              <a:defRPr sz="2600" baseline="0">
                <a:solidFill>
                  <a:schemeClr val="bg1"/>
                </a:solidFill>
                <a:latin typeface="Lucida Sans"/>
                <a:cs typeface="Lucida Sans Unicode"/>
              </a:defRPr>
            </a:lvl1pPr>
          </a:lstStyle>
          <a:p>
            <a:r>
              <a:rPr lang="de-DE" dirty="0" smtClean="0"/>
              <a:t>Titelseite ohne Bild</a:t>
            </a:r>
            <a:endParaRPr lang="de-DE" dirty="0"/>
          </a:p>
        </p:txBody>
      </p:sp>
      <p:sp>
        <p:nvSpPr>
          <p:cNvPr id="13" name="Untertitel 2"/>
          <p:cNvSpPr>
            <a:spLocks noGrp="1"/>
          </p:cNvSpPr>
          <p:nvPr>
            <p:ph type="subTitle" idx="1"/>
          </p:nvPr>
        </p:nvSpPr>
        <p:spPr>
          <a:xfrm>
            <a:off x="468000" y="2372913"/>
            <a:ext cx="6513884" cy="805526"/>
          </a:xfrm>
          <a:prstGeom prst="rect">
            <a:avLst/>
          </a:prstGeom>
        </p:spPr>
        <p:txBody>
          <a:bodyPr lIns="0"/>
          <a:lstStyle>
            <a:lvl1pPr marL="0" indent="0" algn="l">
              <a:buNone/>
              <a:defRPr sz="1600" spc="0">
                <a:solidFill>
                  <a:schemeClr val="bg1"/>
                </a:solidFill>
                <a:latin typeface="Lucida Sans"/>
                <a:cs typeface="Lucida Sans Unicode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de-DE" dirty="0"/>
          </a:p>
        </p:txBody>
      </p:sp>
      <p:sp>
        <p:nvSpPr>
          <p:cNvPr id="17" name="Textplatzhalt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462006" y="6299494"/>
            <a:ext cx="6790384" cy="258474"/>
          </a:xfrm>
          <a:prstGeom prst="rect">
            <a:avLst/>
          </a:prstGeom>
        </p:spPr>
        <p:txBody>
          <a:bodyPr vert="horz" lIns="0" rIns="0"/>
          <a:lstStyle>
            <a:lvl1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D91"/>
                </a:solidFill>
                <a:latin typeface="Lucida Sans"/>
              </a:defRPr>
            </a:lvl1pPr>
            <a:lvl2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378"/>
                </a:solidFill>
                <a:latin typeface="Lucida Sans"/>
              </a:defRPr>
            </a:lvl2pPr>
            <a:lvl3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378"/>
                </a:solidFill>
                <a:latin typeface="Lucida Sans"/>
              </a:defRPr>
            </a:lvl3pPr>
            <a:lvl4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378"/>
                </a:solidFill>
                <a:latin typeface="Lucida Sans"/>
              </a:defRPr>
            </a:lvl4pPr>
            <a:lvl5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378"/>
                </a:solidFill>
                <a:latin typeface="Lucida Sans"/>
              </a:defRPr>
            </a:lvl5pPr>
          </a:lstStyle>
          <a:p>
            <a:pPr lvl="0"/>
            <a:r>
              <a:rPr lang="de-DE" dirty="0" smtClean="0"/>
              <a:t>Organisationseinheit oder Leistungsbereich</a:t>
            </a:r>
          </a:p>
        </p:txBody>
      </p:sp>
      <p:sp>
        <p:nvSpPr>
          <p:cNvPr id="10" name="Datumsplatzhalter 3"/>
          <p:cNvSpPr>
            <a:spLocks noGrp="1"/>
          </p:cNvSpPr>
          <p:nvPr>
            <p:ph type="dt" sz="half" idx="14"/>
          </p:nvPr>
        </p:nvSpPr>
        <p:spPr>
          <a:xfrm>
            <a:off x="7559675" y="6300788"/>
            <a:ext cx="1081088" cy="17938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 smtClean="0">
                <a:solidFill>
                  <a:srgbClr val="697D91"/>
                </a:solidFill>
                <a:latin typeface="Lucida Sans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026821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seite gr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bgerundetes Rechteck 3"/>
          <p:cNvSpPr/>
          <p:nvPr/>
        </p:nvSpPr>
        <p:spPr>
          <a:xfrm>
            <a:off x="0" y="1668463"/>
            <a:ext cx="7019925" cy="2881312"/>
          </a:xfrm>
          <a:prstGeom prst="roundRect">
            <a:avLst>
              <a:gd name="adj" fmla="val 1188"/>
            </a:avLst>
          </a:prstGeom>
          <a:solidFill>
            <a:srgbClr val="697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697D91"/>
              </a:solidFill>
            </a:endParaRPr>
          </a:p>
        </p:txBody>
      </p:sp>
      <p:sp>
        <p:nvSpPr>
          <p:cNvPr id="5" name="Abgerundetes Rechteck 4"/>
          <p:cNvSpPr/>
          <p:nvPr/>
        </p:nvSpPr>
        <p:spPr>
          <a:xfrm>
            <a:off x="0" y="1633538"/>
            <a:ext cx="7019925" cy="71437"/>
          </a:xfrm>
          <a:prstGeom prst="roundRect">
            <a:avLst/>
          </a:prstGeom>
          <a:solidFill>
            <a:srgbClr val="FAA5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E78E23"/>
              </a:solidFill>
            </a:endParaRPr>
          </a:p>
        </p:txBody>
      </p:sp>
      <p:sp>
        <p:nvSpPr>
          <p:cNvPr id="6" name="Abgerundetes Rechteck 5"/>
          <p:cNvSpPr/>
          <p:nvPr/>
        </p:nvSpPr>
        <p:spPr>
          <a:xfrm>
            <a:off x="0" y="4513263"/>
            <a:ext cx="7019925" cy="71437"/>
          </a:xfrm>
          <a:prstGeom prst="roundRect">
            <a:avLst/>
          </a:prstGeom>
          <a:solidFill>
            <a:srgbClr val="FAA5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E78E23"/>
              </a:solidFill>
            </a:endParaRPr>
          </a:p>
        </p:txBody>
      </p:sp>
      <p:sp>
        <p:nvSpPr>
          <p:cNvPr id="15" name="Titel 1"/>
          <p:cNvSpPr>
            <a:spLocks noGrp="1"/>
          </p:cNvSpPr>
          <p:nvPr>
            <p:ph type="ctrTitle" hasCustomPrompt="1"/>
          </p:nvPr>
        </p:nvSpPr>
        <p:spPr>
          <a:xfrm>
            <a:off x="468000" y="1839808"/>
            <a:ext cx="6513884" cy="533105"/>
          </a:xfrm>
          <a:prstGeom prst="rect">
            <a:avLst/>
          </a:prstGeom>
        </p:spPr>
        <p:txBody>
          <a:bodyPr lIns="0" rIns="0"/>
          <a:lstStyle>
            <a:lvl1pPr algn="l">
              <a:defRPr sz="2600">
                <a:solidFill>
                  <a:schemeClr val="bg1"/>
                </a:solidFill>
                <a:latin typeface="Lucida Sans"/>
                <a:cs typeface="Lucida Sans Unicode"/>
              </a:defRPr>
            </a:lvl1pPr>
          </a:lstStyle>
          <a:p>
            <a:r>
              <a:rPr lang="de-DE" dirty="0" smtClean="0"/>
              <a:t>Kapiteltrennseite grau</a:t>
            </a:r>
            <a:endParaRPr lang="de-DE" dirty="0"/>
          </a:p>
        </p:txBody>
      </p:sp>
      <p:sp>
        <p:nvSpPr>
          <p:cNvPr id="16" name="Untertitel 2"/>
          <p:cNvSpPr>
            <a:spLocks noGrp="1"/>
          </p:cNvSpPr>
          <p:nvPr>
            <p:ph type="subTitle" idx="1"/>
          </p:nvPr>
        </p:nvSpPr>
        <p:spPr>
          <a:xfrm>
            <a:off x="468000" y="2372913"/>
            <a:ext cx="6513884" cy="805526"/>
          </a:xfrm>
          <a:prstGeom prst="rect">
            <a:avLst/>
          </a:prstGeom>
        </p:spPr>
        <p:txBody>
          <a:bodyPr lIns="0"/>
          <a:lstStyle>
            <a:lvl1pPr marL="0" indent="0" algn="l">
              <a:buNone/>
              <a:defRPr sz="1600" spc="0">
                <a:solidFill>
                  <a:schemeClr val="bg1"/>
                </a:solidFill>
                <a:latin typeface="Lucida Sans"/>
                <a:cs typeface="Lucida Sans Unicode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de-DE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9AE9A8-34D4-4E8C-BE9C-13C550F1BED0}" type="slidenum">
              <a:rPr lang="de-CH" smtClean="0"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4469497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seite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bgerundetes Rechteck 3"/>
          <p:cNvSpPr/>
          <p:nvPr/>
        </p:nvSpPr>
        <p:spPr>
          <a:xfrm>
            <a:off x="0" y="1668463"/>
            <a:ext cx="7019925" cy="2881312"/>
          </a:xfrm>
          <a:prstGeom prst="roundRect">
            <a:avLst>
              <a:gd name="adj" fmla="val 1188"/>
            </a:avLst>
          </a:prstGeom>
          <a:solidFill>
            <a:srgbClr val="FAA5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FAA500"/>
              </a:solidFill>
            </a:endParaRPr>
          </a:p>
        </p:txBody>
      </p:sp>
      <p:sp>
        <p:nvSpPr>
          <p:cNvPr id="5" name="Abgerundetes Rechteck 4"/>
          <p:cNvSpPr/>
          <p:nvPr/>
        </p:nvSpPr>
        <p:spPr>
          <a:xfrm>
            <a:off x="0" y="1633538"/>
            <a:ext cx="7019925" cy="71437"/>
          </a:xfrm>
          <a:prstGeom prst="roundRect">
            <a:avLst/>
          </a:prstGeom>
          <a:solidFill>
            <a:srgbClr val="697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E78E23"/>
              </a:solidFill>
            </a:endParaRPr>
          </a:p>
        </p:txBody>
      </p:sp>
      <p:sp>
        <p:nvSpPr>
          <p:cNvPr id="6" name="Abgerundetes Rechteck 5"/>
          <p:cNvSpPr/>
          <p:nvPr/>
        </p:nvSpPr>
        <p:spPr>
          <a:xfrm>
            <a:off x="0" y="4513263"/>
            <a:ext cx="7019925" cy="71437"/>
          </a:xfrm>
          <a:prstGeom prst="roundRect">
            <a:avLst/>
          </a:prstGeom>
          <a:solidFill>
            <a:srgbClr val="697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E78E23"/>
              </a:solidFill>
            </a:endParaRPr>
          </a:p>
        </p:txBody>
      </p:sp>
      <p:sp>
        <p:nvSpPr>
          <p:cNvPr id="7" name="Titel 1"/>
          <p:cNvSpPr>
            <a:spLocks noGrp="1"/>
          </p:cNvSpPr>
          <p:nvPr>
            <p:ph type="ctrTitle" hasCustomPrompt="1"/>
          </p:nvPr>
        </p:nvSpPr>
        <p:spPr>
          <a:xfrm>
            <a:off x="468000" y="1839808"/>
            <a:ext cx="6513884" cy="533105"/>
          </a:xfrm>
          <a:prstGeom prst="rect">
            <a:avLst/>
          </a:prstGeom>
        </p:spPr>
        <p:txBody>
          <a:bodyPr lIns="0" rIns="0"/>
          <a:lstStyle>
            <a:lvl1pPr algn="l">
              <a:defRPr sz="2600">
                <a:solidFill>
                  <a:schemeClr val="bg1"/>
                </a:solidFill>
                <a:latin typeface="Lucida Sans"/>
                <a:cs typeface="Lucida Sans Unicode"/>
              </a:defRPr>
            </a:lvl1pPr>
          </a:lstStyle>
          <a:p>
            <a:r>
              <a:rPr lang="de-DE" dirty="0" smtClean="0"/>
              <a:t>Kapiteltrennseite orange</a:t>
            </a:r>
            <a:endParaRPr lang="de-DE" dirty="0"/>
          </a:p>
        </p:txBody>
      </p:sp>
      <p:sp>
        <p:nvSpPr>
          <p:cNvPr id="8" name="Untertitel 2"/>
          <p:cNvSpPr>
            <a:spLocks noGrp="1"/>
          </p:cNvSpPr>
          <p:nvPr>
            <p:ph type="subTitle" idx="1"/>
          </p:nvPr>
        </p:nvSpPr>
        <p:spPr>
          <a:xfrm>
            <a:off x="468000" y="2372913"/>
            <a:ext cx="6513884" cy="805526"/>
          </a:xfrm>
          <a:prstGeom prst="rect">
            <a:avLst/>
          </a:prstGeom>
        </p:spPr>
        <p:txBody>
          <a:bodyPr lIns="0"/>
          <a:lstStyle>
            <a:lvl1pPr marL="0" indent="0" algn="l">
              <a:buNone/>
              <a:defRPr sz="1600" spc="0">
                <a:solidFill>
                  <a:schemeClr val="bg1"/>
                </a:solidFill>
                <a:latin typeface="Lucida Sans"/>
                <a:cs typeface="Lucida Sans Unicode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de-DE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9AE9A8-34D4-4E8C-BE9C-13C550F1BED0}" type="slidenum">
              <a:rPr lang="de-CH" smtClean="0"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7904264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/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68000" y="1439999"/>
            <a:ext cx="8100000" cy="468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1pPr>
            <a:lvl2pPr marL="742950" indent="-28575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8" name="Titel 1"/>
          <p:cNvSpPr>
            <a:spLocks noGrp="1"/>
          </p:cNvSpPr>
          <p:nvPr>
            <p:ph type="ctrTitle" hasCustomPrompt="1"/>
          </p:nvPr>
        </p:nvSpPr>
        <p:spPr>
          <a:xfrm>
            <a:off x="468000" y="360000"/>
            <a:ext cx="8100000" cy="540000"/>
          </a:xfrm>
          <a:prstGeom prst="rect">
            <a:avLst/>
          </a:prstGeom>
        </p:spPr>
        <p:txBody>
          <a:bodyPr lIns="0" rIns="0"/>
          <a:lstStyle>
            <a:lvl1pPr algn="l">
              <a:defRPr sz="2600" b="0" i="0">
                <a:solidFill>
                  <a:srgbClr val="697D91"/>
                </a:solidFill>
                <a:latin typeface="Lucida Sans"/>
                <a:cs typeface="Lucida Sans"/>
              </a:defRPr>
            </a:lvl1pPr>
          </a:lstStyle>
          <a:p>
            <a:r>
              <a:rPr lang="de-DE" dirty="0" smtClean="0"/>
              <a:t>Titel durch Klicken hinzufügen</a:t>
            </a:r>
            <a:endParaRPr lang="de-DE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0"/>
          </p:nvPr>
        </p:nvSpPr>
        <p:spPr/>
        <p:txBody>
          <a:bodyPr rIns="0"/>
          <a:lstStyle/>
          <a:p>
            <a:fld id="{F19AE9A8-34D4-4E8C-BE9C-13C550F1BED0}" type="slidenum">
              <a:rPr lang="de-CH" smtClean="0"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8419891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/Bild mit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/>
          <p:cNvSpPr>
            <a:spLocks noGrp="1"/>
          </p:cNvSpPr>
          <p:nvPr>
            <p:ph type="ctrTitle" hasCustomPrompt="1"/>
          </p:nvPr>
        </p:nvSpPr>
        <p:spPr>
          <a:xfrm>
            <a:off x="468000" y="360000"/>
            <a:ext cx="8100000" cy="540000"/>
          </a:xfrm>
          <a:prstGeom prst="rect">
            <a:avLst/>
          </a:prstGeom>
        </p:spPr>
        <p:txBody>
          <a:bodyPr lIns="0" rIns="0"/>
          <a:lstStyle>
            <a:lvl1pPr algn="l">
              <a:defRPr sz="2600">
                <a:solidFill>
                  <a:srgbClr val="697D91"/>
                </a:solidFill>
                <a:latin typeface="Lucida Sans"/>
                <a:cs typeface="Lucida Sans"/>
              </a:defRPr>
            </a:lvl1pPr>
          </a:lstStyle>
          <a:p>
            <a:r>
              <a:rPr lang="de-DE" dirty="0" smtClean="0"/>
              <a:t>Titel durch Klicken hinzufügen</a:t>
            </a:r>
            <a:endParaRPr lang="de-DE" dirty="0"/>
          </a:p>
        </p:txBody>
      </p:sp>
      <p:sp>
        <p:nvSpPr>
          <p:cNvPr id="15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468000" y="1440000"/>
            <a:ext cx="8100000" cy="540000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1800" b="0" i="0">
                <a:solidFill>
                  <a:srgbClr val="697D9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 smtClean="0"/>
              <a:t>Untertitel durch Klicken hinzufügen 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sz="half" idx="13"/>
          </p:nvPr>
        </p:nvSpPr>
        <p:spPr>
          <a:xfrm>
            <a:off x="468000" y="2160000"/>
            <a:ext cx="8100000" cy="396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19AE9A8-34D4-4E8C-BE9C-13C550F1BED0}" type="slidenum">
              <a:rPr lang="de-CH" smtClean="0"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4555180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Textfelder/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/>
          <p:cNvSpPr>
            <a:spLocks noGrp="1"/>
          </p:cNvSpPr>
          <p:nvPr>
            <p:ph type="ctrTitle" hasCustomPrompt="1"/>
          </p:nvPr>
        </p:nvSpPr>
        <p:spPr>
          <a:xfrm>
            <a:off x="467999" y="360000"/>
            <a:ext cx="8171999" cy="540000"/>
          </a:xfrm>
          <a:prstGeom prst="rect">
            <a:avLst/>
          </a:prstGeom>
        </p:spPr>
        <p:txBody>
          <a:bodyPr lIns="0" rIns="0"/>
          <a:lstStyle>
            <a:lvl1pPr algn="l">
              <a:defRPr sz="2600">
                <a:solidFill>
                  <a:srgbClr val="697D91"/>
                </a:solidFill>
                <a:latin typeface="Lucida Sans"/>
                <a:cs typeface="Lucida Sans"/>
              </a:defRPr>
            </a:lvl1pPr>
          </a:lstStyle>
          <a:p>
            <a:r>
              <a:rPr lang="de-DE" dirty="0" smtClean="0"/>
              <a:t>Titel durch Klicken hinzufügen</a:t>
            </a:r>
            <a:endParaRPr lang="de-DE" dirty="0"/>
          </a:p>
        </p:txBody>
      </p:sp>
      <p:sp>
        <p:nvSpPr>
          <p:cNvPr id="15" name="Textplatzhalter 2"/>
          <p:cNvSpPr>
            <a:spLocks noGrp="1"/>
          </p:cNvSpPr>
          <p:nvPr>
            <p:ph type="body" idx="1"/>
          </p:nvPr>
        </p:nvSpPr>
        <p:spPr>
          <a:xfrm>
            <a:off x="468000" y="5399230"/>
            <a:ext cx="3960000" cy="720583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14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14" name="Textplatzhalter 2"/>
          <p:cNvSpPr>
            <a:spLocks noGrp="1"/>
          </p:cNvSpPr>
          <p:nvPr>
            <p:ph type="body" idx="18"/>
          </p:nvPr>
        </p:nvSpPr>
        <p:spPr>
          <a:xfrm>
            <a:off x="4589224" y="5399230"/>
            <a:ext cx="4050775" cy="720583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14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9" name="Inhaltsplatzhalter 2"/>
          <p:cNvSpPr>
            <a:spLocks noGrp="1"/>
          </p:cNvSpPr>
          <p:nvPr>
            <p:ph sz="half" idx="13"/>
          </p:nvPr>
        </p:nvSpPr>
        <p:spPr>
          <a:xfrm>
            <a:off x="468000" y="1439230"/>
            <a:ext cx="3960000" cy="396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11" name="Inhaltsplatzhalter 3"/>
          <p:cNvSpPr>
            <a:spLocks noGrp="1"/>
          </p:cNvSpPr>
          <p:nvPr>
            <p:ph sz="half" idx="15"/>
          </p:nvPr>
        </p:nvSpPr>
        <p:spPr>
          <a:xfrm>
            <a:off x="4590000" y="1439230"/>
            <a:ext cx="4050000" cy="396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solidFill>
                  <a:schemeClr val="tx1"/>
                </a:solidFill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solidFill>
                  <a:schemeClr val="tx1"/>
                </a:solidFill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solidFill>
                  <a:schemeClr val="tx1"/>
                </a:solidFill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solidFill>
                  <a:schemeClr val="tx1"/>
                </a:solidFill>
                <a:latin typeface="Lucida Sans"/>
                <a:cs typeface="Lucida San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F19AE9A8-34D4-4E8C-BE9C-13C550F1BED0}" type="slidenum">
              <a:rPr lang="de-CH" smtClean="0"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0268622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Textfelder/Bilder mit Untertitel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/>
          <p:cNvSpPr>
            <a:spLocks noGrp="1"/>
          </p:cNvSpPr>
          <p:nvPr>
            <p:ph type="ctrTitle" hasCustomPrompt="1"/>
          </p:nvPr>
        </p:nvSpPr>
        <p:spPr>
          <a:xfrm>
            <a:off x="468000" y="360000"/>
            <a:ext cx="8172000" cy="540000"/>
          </a:xfrm>
          <a:prstGeom prst="rect">
            <a:avLst/>
          </a:prstGeom>
        </p:spPr>
        <p:txBody>
          <a:bodyPr lIns="0" rIns="0"/>
          <a:lstStyle>
            <a:lvl1pPr algn="l">
              <a:defRPr sz="2600" b="0" i="0" baseline="0">
                <a:solidFill>
                  <a:srgbClr val="697D91"/>
                </a:solidFill>
                <a:latin typeface="Lucida Sans"/>
                <a:cs typeface="Lucida Sans"/>
              </a:defRPr>
            </a:lvl1pPr>
          </a:lstStyle>
          <a:p>
            <a:r>
              <a:rPr lang="de-DE" dirty="0" smtClean="0"/>
              <a:t>Titel durch Klicken hinzufügen</a:t>
            </a:r>
            <a:endParaRPr lang="de-DE" dirty="0"/>
          </a:p>
        </p:txBody>
      </p:sp>
      <p:sp>
        <p:nvSpPr>
          <p:cNvPr id="15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468000" y="1440000"/>
            <a:ext cx="3960000" cy="540000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1800" b="0" i="0" baseline="0">
                <a:solidFill>
                  <a:srgbClr val="697D9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 smtClean="0"/>
              <a:t>Untertitel durch Klicken hinzufügen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sz="half" idx="13"/>
          </p:nvPr>
        </p:nvSpPr>
        <p:spPr>
          <a:xfrm>
            <a:off x="468000" y="2160000"/>
            <a:ext cx="3960000" cy="396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17" name="Textplatzhalter 2"/>
          <p:cNvSpPr>
            <a:spLocks noGrp="1"/>
          </p:cNvSpPr>
          <p:nvPr>
            <p:ph type="body" idx="14" hasCustomPrompt="1"/>
          </p:nvPr>
        </p:nvSpPr>
        <p:spPr>
          <a:xfrm>
            <a:off x="4590000" y="1440000"/>
            <a:ext cx="4050000" cy="540000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1800" b="0" i="0">
                <a:solidFill>
                  <a:srgbClr val="697D9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 smtClean="0"/>
              <a:t>Untertitel durch Klicken hinzufügen</a:t>
            </a:r>
          </a:p>
        </p:txBody>
      </p:sp>
      <p:sp>
        <p:nvSpPr>
          <p:cNvPr id="18" name="Inhaltsplatzhalter 3"/>
          <p:cNvSpPr>
            <a:spLocks noGrp="1"/>
          </p:cNvSpPr>
          <p:nvPr>
            <p:ph sz="half" idx="15"/>
          </p:nvPr>
        </p:nvSpPr>
        <p:spPr>
          <a:xfrm>
            <a:off x="4590000" y="2160000"/>
            <a:ext cx="4050000" cy="396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solidFill>
                  <a:schemeClr val="tx1"/>
                </a:solidFill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solidFill>
                  <a:schemeClr val="tx1"/>
                </a:solidFill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solidFill>
                  <a:schemeClr val="tx1"/>
                </a:solidFill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solidFill>
                  <a:schemeClr val="tx1"/>
                </a:solidFill>
                <a:latin typeface="Lucida Sans"/>
                <a:cs typeface="Lucida San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19AE9A8-34D4-4E8C-BE9C-13C550F1BED0}" type="slidenum">
              <a:rPr lang="de-CH" smtClean="0"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8076899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rei Textfelder/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/>
          <p:cNvSpPr>
            <a:spLocks noGrp="1"/>
          </p:cNvSpPr>
          <p:nvPr>
            <p:ph type="ctrTitle" hasCustomPrompt="1"/>
          </p:nvPr>
        </p:nvSpPr>
        <p:spPr>
          <a:xfrm>
            <a:off x="467999" y="360000"/>
            <a:ext cx="8171999" cy="540000"/>
          </a:xfrm>
          <a:prstGeom prst="rect">
            <a:avLst/>
          </a:prstGeom>
        </p:spPr>
        <p:txBody>
          <a:bodyPr lIns="0"/>
          <a:lstStyle>
            <a:lvl1pPr algn="l">
              <a:defRPr sz="2600" b="0" i="0">
                <a:solidFill>
                  <a:srgbClr val="697D91"/>
                </a:solidFill>
                <a:latin typeface="Lucida Sans"/>
                <a:cs typeface="Lucida Sans"/>
              </a:defRPr>
            </a:lvl1pPr>
          </a:lstStyle>
          <a:p>
            <a:r>
              <a:rPr lang="de-DE" dirty="0" smtClean="0"/>
              <a:t>Titel durch Klicken hinzufügen</a:t>
            </a:r>
            <a:endParaRPr lang="de-DE" dirty="0"/>
          </a:p>
        </p:txBody>
      </p:sp>
      <p:sp>
        <p:nvSpPr>
          <p:cNvPr id="15" name="Textplatzhalter 2"/>
          <p:cNvSpPr>
            <a:spLocks noGrp="1"/>
          </p:cNvSpPr>
          <p:nvPr>
            <p:ph type="body" idx="1"/>
          </p:nvPr>
        </p:nvSpPr>
        <p:spPr>
          <a:xfrm>
            <a:off x="468000" y="5399230"/>
            <a:ext cx="2592000" cy="720583"/>
          </a:xfrm>
          <a:prstGeom prst="rect">
            <a:avLst/>
          </a:prstGeom>
        </p:spPr>
        <p:txBody>
          <a:bodyPr lIns="0" anchor="t" anchorCtr="0"/>
          <a:lstStyle>
            <a:lvl1pPr marL="0" indent="0">
              <a:buNone/>
              <a:defRPr sz="14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14" name="Textplatzhalter 2"/>
          <p:cNvSpPr>
            <a:spLocks noGrp="1"/>
          </p:cNvSpPr>
          <p:nvPr>
            <p:ph type="body" idx="18"/>
          </p:nvPr>
        </p:nvSpPr>
        <p:spPr>
          <a:xfrm>
            <a:off x="3258000" y="5399230"/>
            <a:ext cx="2592000" cy="720583"/>
          </a:xfrm>
          <a:prstGeom prst="rect">
            <a:avLst/>
          </a:prstGeom>
        </p:spPr>
        <p:txBody>
          <a:bodyPr lIns="0" anchor="t" anchorCtr="0"/>
          <a:lstStyle>
            <a:lvl1pPr marL="0" indent="0">
              <a:buNone/>
              <a:defRPr sz="14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9" name="Inhaltsplatzhalter 2"/>
          <p:cNvSpPr>
            <a:spLocks noGrp="1"/>
          </p:cNvSpPr>
          <p:nvPr>
            <p:ph sz="half" idx="13"/>
          </p:nvPr>
        </p:nvSpPr>
        <p:spPr>
          <a:xfrm>
            <a:off x="468000" y="1439230"/>
            <a:ext cx="2592000" cy="3960000"/>
          </a:xfrm>
          <a:prstGeom prst="rect">
            <a:avLst/>
          </a:prstGeom>
        </p:spPr>
        <p:txBody>
          <a:bodyPr l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11" name="Inhaltsplatzhalter 3"/>
          <p:cNvSpPr>
            <a:spLocks noGrp="1"/>
          </p:cNvSpPr>
          <p:nvPr>
            <p:ph sz="half" idx="15"/>
          </p:nvPr>
        </p:nvSpPr>
        <p:spPr>
          <a:xfrm>
            <a:off x="3258000" y="1439230"/>
            <a:ext cx="2592000" cy="3960000"/>
          </a:xfrm>
          <a:prstGeom prst="rect">
            <a:avLst/>
          </a:prstGeom>
        </p:spPr>
        <p:txBody>
          <a:bodyPr l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7" name="Inhaltsplatzhalter 3"/>
          <p:cNvSpPr>
            <a:spLocks noGrp="1"/>
          </p:cNvSpPr>
          <p:nvPr>
            <p:ph sz="half" idx="19"/>
          </p:nvPr>
        </p:nvSpPr>
        <p:spPr>
          <a:xfrm>
            <a:off x="6047998" y="1439230"/>
            <a:ext cx="2592000" cy="3960000"/>
          </a:xfrm>
          <a:prstGeom prst="rect">
            <a:avLst/>
          </a:prstGeom>
        </p:spPr>
        <p:txBody>
          <a:bodyPr l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8" name="Textplatzhalter 2"/>
          <p:cNvSpPr>
            <a:spLocks noGrp="1"/>
          </p:cNvSpPr>
          <p:nvPr>
            <p:ph type="body" idx="20"/>
          </p:nvPr>
        </p:nvSpPr>
        <p:spPr>
          <a:xfrm>
            <a:off x="6047998" y="5399230"/>
            <a:ext cx="2592000" cy="720583"/>
          </a:xfrm>
          <a:prstGeom prst="rect">
            <a:avLst/>
          </a:prstGeom>
        </p:spPr>
        <p:txBody>
          <a:bodyPr lIns="0" anchor="t" anchorCtr="0"/>
          <a:lstStyle>
            <a:lvl1pPr marL="0" indent="0">
              <a:buNone/>
              <a:defRPr sz="14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12" name="Foliennummernplatzhalter 1"/>
          <p:cNvSpPr>
            <a:spLocks noGrp="1"/>
          </p:cNvSpPr>
          <p:nvPr>
            <p:ph type="sldNum" sz="quarter" idx="16"/>
          </p:nvPr>
        </p:nvSpPr>
        <p:spPr>
          <a:xfrm>
            <a:off x="6765342" y="6241256"/>
            <a:ext cx="1793442" cy="365125"/>
          </a:xfrm>
        </p:spPr>
        <p:txBody>
          <a:bodyPr/>
          <a:lstStyle/>
          <a:p>
            <a:fld id="{F19AE9A8-34D4-4E8C-BE9C-13C550F1BED0}" type="slidenum">
              <a:rPr lang="de-CH" smtClean="0"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259704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15"/>
          <p:cNvSpPr txBox="1">
            <a:spLocks noChangeArrowheads="1"/>
          </p:cNvSpPr>
          <p:nvPr/>
        </p:nvSpPr>
        <p:spPr bwMode="auto">
          <a:xfrm>
            <a:off x="457200" y="6300788"/>
            <a:ext cx="66881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>
            <a:lvl1pPr defTabSz="6477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defTabSz="6477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defTabSz="6477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defTabSz="6477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defTabSz="6477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6477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6477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6477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6477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r>
              <a:rPr lang="de-DE" sz="1000" dirty="0" smtClean="0">
                <a:solidFill>
                  <a:srgbClr val="697D91"/>
                </a:solidFill>
                <a:latin typeface="Lucida Sans" pitchFamily="34" charset="0"/>
              </a:rPr>
              <a:t>Berner Fachhochschule | Haute </a:t>
            </a:r>
            <a:r>
              <a:rPr lang="de-DE" sz="1000" dirty="0" err="1" smtClean="0">
                <a:solidFill>
                  <a:srgbClr val="697D91"/>
                </a:solidFill>
                <a:latin typeface="Lucida Sans" pitchFamily="34" charset="0"/>
              </a:rPr>
              <a:t>école</a:t>
            </a:r>
            <a:r>
              <a:rPr lang="de-DE" sz="1000" dirty="0" smtClean="0">
                <a:solidFill>
                  <a:srgbClr val="697D91"/>
                </a:solidFill>
                <a:latin typeface="Lucida Sans" pitchFamily="34" charset="0"/>
              </a:rPr>
              <a:t> </a:t>
            </a:r>
            <a:r>
              <a:rPr lang="de-DE" sz="1000" dirty="0" err="1" smtClean="0">
                <a:solidFill>
                  <a:srgbClr val="697D91"/>
                </a:solidFill>
                <a:latin typeface="Lucida Sans" pitchFamily="34" charset="0"/>
              </a:rPr>
              <a:t>spécialisée</a:t>
            </a:r>
            <a:r>
              <a:rPr lang="de-DE" sz="1000" dirty="0" smtClean="0">
                <a:solidFill>
                  <a:srgbClr val="697D91"/>
                </a:solidFill>
                <a:latin typeface="Lucida Sans" pitchFamily="34" charset="0"/>
              </a:rPr>
              <a:t> </a:t>
            </a:r>
            <a:r>
              <a:rPr lang="de-DE" sz="1000" dirty="0" err="1" smtClean="0">
                <a:solidFill>
                  <a:srgbClr val="697D91"/>
                </a:solidFill>
                <a:latin typeface="Lucida Sans" pitchFamily="34" charset="0"/>
              </a:rPr>
              <a:t>bernoise</a:t>
            </a:r>
            <a:r>
              <a:rPr lang="de-DE" sz="1000" dirty="0" smtClean="0">
                <a:solidFill>
                  <a:srgbClr val="697D91"/>
                </a:solidFill>
                <a:latin typeface="Lucida Sans" pitchFamily="34" charset="0"/>
              </a:rPr>
              <a:t> | Bern University </a:t>
            </a:r>
            <a:r>
              <a:rPr lang="de-DE" sz="1000" dirty="0" err="1" smtClean="0">
                <a:solidFill>
                  <a:srgbClr val="697D91"/>
                </a:solidFill>
                <a:latin typeface="Lucida Sans" pitchFamily="34" charset="0"/>
              </a:rPr>
              <a:t>of</a:t>
            </a:r>
            <a:r>
              <a:rPr lang="de-DE" sz="1000" dirty="0" smtClean="0">
                <a:solidFill>
                  <a:srgbClr val="697D91"/>
                </a:solidFill>
                <a:latin typeface="Lucida Sans" pitchFamily="34" charset="0"/>
              </a:rPr>
              <a:t> Applied </a:t>
            </a:r>
            <a:r>
              <a:rPr lang="de-DE" sz="1000" dirty="0" err="1" smtClean="0">
                <a:solidFill>
                  <a:srgbClr val="697D91"/>
                </a:solidFill>
                <a:latin typeface="Lucida Sans" pitchFamily="34" charset="0"/>
              </a:rPr>
              <a:t>Sciences</a:t>
            </a:r>
            <a:endParaRPr lang="de-DE" sz="1000" dirty="0" smtClean="0">
              <a:solidFill>
                <a:srgbClr val="697D91"/>
              </a:solidFill>
              <a:latin typeface="Lucida Sans" pitchFamily="34" charset="0"/>
            </a:endParaRPr>
          </a:p>
        </p:txBody>
      </p:sp>
      <p:sp>
        <p:nvSpPr>
          <p:cNvPr id="2" name="Rechteck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  <a:ln w="63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4"/>
          </p:nvPr>
        </p:nvSpPr>
        <p:spPr>
          <a:xfrm>
            <a:off x="6765342" y="6241256"/>
            <a:ext cx="1793442" cy="365125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000">
                <a:solidFill>
                  <a:srgbClr val="697D91"/>
                </a:solidFill>
                <a:latin typeface="+mn-lt"/>
              </a:defRPr>
            </a:lvl1pPr>
          </a:lstStyle>
          <a:p>
            <a:fld id="{F19AE9A8-34D4-4E8C-BE9C-13C550F1BED0}" type="slidenum">
              <a:rPr lang="de-CH" smtClean="0"/>
              <a:pPr/>
              <a:t>‹Nr.›</a:t>
            </a:fld>
            <a:endParaRPr lang="de-CH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1" r:id="rId1"/>
    <p:sldLayoutId id="2147483792" r:id="rId2"/>
    <p:sldLayoutId id="2147483793" r:id="rId3"/>
    <p:sldLayoutId id="2147483794" r:id="rId4"/>
    <p:sldLayoutId id="2147483784" r:id="rId5"/>
    <p:sldLayoutId id="2147483785" r:id="rId6"/>
    <p:sldLayoutId id="2147483786" r:id="rId7"/>
    <p:sldLayoutId id="2147483787" r:id="rId8"/>
    <p:sldLayoutId id="2147483788" r:id="rId9"/>
    <p:sldLayoutId id="2147483789" r:id="rId10"/>
    <p:sldLayoutId id="2147483790" r:id="rId11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MS PGothic" pitchFamily="34" charset="-128"/>
          <a:cs typeface="ＭＳ Ｐゴシック" charset="0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ucida Sans" pitchFamily="34" charset="0"/>
          <a:ea typeface="MS PGothic" pitchFamily="34" charset="-128"/>
          <a:cs typeface="ＭＳ Ｐゴシック" charset="0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ucida Sans" pitchFamily="34" charset="0"/>
          <a:ea typeface="MS PGothic" pitchFamily="34" charset="-128"/>
          <a:cs typeface="ＭＳ Ｐゴシック" charset="0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ucida Sans" pitchFamily="34" charset="0"/>
          <a:ea typeface="MS PGothic" pitchFamily="34" charset="-128"/>
          <a:cs typeface="ＭＳ Ｐゴシック" charset="0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ucida Sans" pitchFamily="34" charset="0"/>
          <a:ea typeface="MS PGothic" pitchFamily="34" charset="-128"/>
          <a:cs typeface="ＭＳ Ｐゴシック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MS PGothic" pitchFamily="34" charset="-128"/>
          <a:cs typeface="ＭＳ Ｐゴシック" charset="0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0.jp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platzhalter 1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03" b="3790"/>
          <a:stretch/>
        </p:blipFill>
        <p:spPr bwMode="auto">
          <a:xfrm>
            <a:off x="1225485" y="1943061"/>
            <a:ext cx="3469063" cy="2305481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7" name="Titel 2"/>
          <p:cNvSpPr>
            <a:spLocks noGrp="1"/>
          </p:cNvSpPr>
          <p:nvPr>
            <p:ph type="ctrTitle"/>
          </p:nvPr>
        </p:nvSpPr>
        <p:spPr bwMode="auto">
          <a:xfrm>
            <a:off x="468313" y="4622800"/>
            <a:ext cx="8043862" cy="533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de-CH" dirty="0" err="1">
                <a:latin typeface="Lucida Sans" pitchFamily="34" charset="0"/>
                <a:cs typeface="Lucida Sans Unicode" pitchFamily="34" charset="0"/>
              </a:rPr>
              <a:t>Unity</a:t>
            </a:r>
            <a:r>
              <a:rPr lang="de-CH" dirty="0">
                <a:latin typeface="Lucida Sans" pitchFamily="34" charset="0"/>
                <a:cs typeface="Lucida Sans Unicode" pitchFamily="34" charset="0"/>
              </a:rPr>
              <a:t> 3D Server </a:t>
            </a:r>
            <a:r>
              <a:rPr lang="de-CH" dirty="0" err="1">
                <a:latin typeface="Lucida Sans" pitchFamily="34" charset="0"/>
                <a:cs typeface="Lucida Sans Unicode" pitchFamily="34" charset="0"/>
              </a:rPr>
              <a:t>for</a:t>
            </a:r>
            <a:r>
              <a:rPr lang="de-CH" dirty="0">
                <a:latin typeface="Lucida Sans" pitchFamily="34" charset="0"/>
                <a:cs typeface="Lucida Sans Unicode" pitchFamily="34" charset="0"/>
              </a:rPr>
              <a:t> CAVE Rendering</a:t>
            </a:r>
            <a:endParaRPr lang="de-CH" dirty="0" smtClean="0">
              <a:latin typeface="Lucida Sans" pitchFamily="34" charset="0"/>
              <a:cs typeface="Lucida Sans Unicode" pitchFamily="34" charset="0"/>
            </a:endParaRPr>
          </a:p>
        </p:txBody>
      </p:sp>
      <p:sp>
        <p:nvSpPr>
          <p:cNvPr id="6148" name="Untertitel 3"/>
          <p:cNvSpPr>
            <a:spLocks noGrp="1"/>
          </p:cNvSpPr>
          <p:nvPr>
            <p:ph type="subTitle" idx="1"/>
          </p:nvPr>
        </p:nvSpPr>
        <p:spPr bwMode="auto">
          <a:xfrm>
            <a:off x="468313" y="5156200"/>
            <a:ext cx="6783387" cy="8064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de-CH" dirty="0" smtClean="0">
                <a:latin typeface="Lucida Sans" pitchFamily="34" charset="0"/>
                <a:cs typeface="Lucida Sans Unicode" pitchFamily="34" charset="0"/>
              </a:rPr>
              <a:t>Bachelorthesis</a:t>
            </a:r>
          </a:p>
        </p:txBody>
      </p:sp>
      <p:sp>
        <p:nvSpPr>
          <p:cNvPr id="6149" name="Textplatzhalter 4"/>
          <p:cNvSpPr>
            <a:spLocks noGrp="1"/>
          </p:cNvSpPr>
          <p:nvPr>
            <p:ph type="body" sz="quarter" idx="13"/>
          </p:nvPr>
        </p:nvSpPr>
        <p:spPr bwMode="auto">
          <a:xfrm>
            <a:off x="461963" y="6299200"/>
            <a:ext cx="6789737" cy="2587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45720" bIns="45720" numCol="1" anchor="t" anchorCtr="0" compatLnSpc="1">
            <a:prstTxWarp prst="textNoShape">
              <a:avLst/>
            </a:prstTxWarp>
          </a:bodyPr>
          <a:lstStyle/>
          <a:p>
            <a:endParaRPr lang="de-CH" dirty="0" smtClean="0">
              <a:latin typeface="Lucida Sans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/>
              <a:t>Projektmanagement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Ziele</a:t>
            </a:r>
            <a:endParaRPr lang="de-CH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de-DE" dirty="0"/>
              <a:t>«Erstellen eines </a:t>
            </a:r>
            <a:r>
              <a:rPr lang="de-DE" dirty="0" err="1"/>
              <a:t>Unity</a:t>
            </a:r>
            <a:r>
              <a:rPr lang="de-DE" dirty="0"/>
              <a:t> </a:t>
            </a:r>
            <a:r>
              <a:rPr lang="de-DE" dirty="0" err="1"/>
              <a:t>Plugins</a:t>
            </a:r>
            <a:r>
              <a:rPr lang="de-DE" dirty="0"/>
              <a:t>, welches das Multiscreen Stereo Rendering, das Tracking sowie die Berechnung des </a:t>
            </a:r>
            <a:r>
              <a:rPr lang="de-DE" dirty="0" err="1"/>
              <a:t>Frustums</a:t>
            </a:r>
            <a:r>
              <a:rPr lang="de-DE" dirty="0"/>
              <a:t> übernimmt</a:t>
            </a:r>
            <a:r>
              <a:rPr lang="de-DE" dirty="0" smtClean="0"/>
              <a:t>»</a:t>
            </a:r>
          </a:p>
          <a:p>
            <a:endParaRPr lang="de-DE" dirty="0" smtClean="0"/>
          </a:p>
          <a:p>
            <a:r>
              <a:rPr lang="de-CH" dirty="0"/>
              <a:t>«Verwendung der vorhandenen Installation und VR-Eingabegeräten</a:t>
            </a:r>
            <a:r>
              <a:rPr lang="de-CH" dirty="0" smtClean="0"/>
              <a:t>»</a:t>
            </a:r>
          </a:p>
          <a:p>
            <a:endParaRPr lang="de-CH" dirty="0"/>
          </a:p>
          <a:p>
            <a:r>
              <a:rPr lang="de-CH" dirty="0" smtClean="0"/>
              <a:t>«</a:t>
            </a:r>
            <a:r>
              <a:rPr lang="de-CH" dirty="0"/>
              <a:t>Demoapplikationen erstellen für den CAVE der BFH</a:t>
            </a:r>
            <a:r>
              <a:rPr lang="de-CH" dirty="0" smtClean="0"/>
              <a:t>»</a:t>
            </a:r>
          </a:p>
          <a:p>
            <a:endParaRPr lang="de-CH" dirty="0"/>
          </a:p>
          <a:p>
            <a:r>
              <a:rPr lang="de-CH" dirty="0" smtClean="0"/>
              <a:t>«</a:t>
            </a:r>
            <a:r>
              <a:rPr lang="de-CH" dirty="0"/>
              <a:t>Abdeckung Spezialfälle wie sekundäre Kameras, benutzerspezifisches GUI, Mouse Cursor, </a:t>
            </a:r>
            <a:r>
              <a:rPr lang="de-CH" dirty="0" smtClean="0"/>
              <a:t>etc.»</a:t>
            </a:r>
          </a:p>
          <a:p>
            <a:endParaRPr lang="de-CH" dirty="0"/>
          </a:p>
          <a:p>
            <a:r>
              <a:rPr lang="de-CH" dirty="0" smtClean="0"/>
              <a:t>«</a:t>
            </a:r>
            <a:r>
              <a:rPr lang="de-CH" dirty="0"/>
              <a:t>Schritt für Schritt Anleitung für die Verwendung des </a:t>
            </a:r>
            <a:r>
              <a:rPr lang="de-CH" dirty="0" err="1"/>
              <a:t>Plugins</a:t>
            </a:r>
            <a:r>
              <a:rPr lang="de-CH" dirty="0"/>
              <a:t>»</a:t>
            </a:r>
          </a:p>
          <a:p>
            <a:endParaRPr lang="de-DE" dirty="0" smtClean="0"/>
          </a:p>
          <a:p>
            <a:endParaRPr lang="de-CH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0208" y="360000"/>
            <a:ext cx="1827792" cy="1370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839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CH" dirty="0">
                <a:solidFill>
                  <a:srgbClr val="697D91"/>
                </a:solidFill>
              </a:rPr>
              <a:t>Meilensteine</a:t>
            </a:r>
            <a:endParaRPr lang="de-CH" dirty="0" smtClean="0">
              <a:solidFill>
                <a:srgbClr val="697D91"/>
              </a:solidFill>
            </a:endParaRPr>
          </a:p>
          <a:p>
            <a:r>
              <a:rPr lang="de-CH" dirty="0"/>
              <a:t>Prototypen (Tracking, Plugin </a:t>
            </a:r>
            <a:r>
              <a:rPr lang="de-CH" dirty="0" smtClean="0"/>
              <a:t>als Asset oder </a:t>
            </a:r>
            <a:r>
              <a:rPr lang="de-CH" dirty="0" err="1"/>
              <a:t>d</a:t>
            </a:r>
            <a:r>
              <a:rPr lang="de-CH" dirty="0" err="1" smtClean="0"/>
              <a:t>ll</a:t>
            </a:r>
            <a:r>
              <a:rPr lang="de-CH" dirty="0" smtClean="0"/>
              <a:t>)</a:t>
            </a:r>
            <a:endParaRPr lang="de-CH" dirty="0"/>
          </a:p>
          <a:p>
            <a:r>
              <a:rPr lang="de-CH" dirty="0" smtClean="0"/>
              <a:t>Abschluss </a:t>
            </a:r>
            <a:r>
              <a:rPr lang="de-CH" dirty="0"/>
              <a:t>Tracking </a:t>
            </a:r>
          </a:p>
          <a:p>
            <a:r>
              <a:rPr lang="de-CH" dirty="0" smtClean="0"/>
              <a:t>Abschluss </a:t>
            </a:r>
            <a:r>
              <a:rPr lang="de-CH" dirty="0" err="1"/>
              <a:t>Plugin</a:t>
            </a:r>
            <a:endParaRPr lang="de-CH" dirty="0"/>
          </a:p>
          <a:p>
            <a:r>
              <a:rPr lang="de-CH" dirty="0" smtClean="0"/>
              <a:t>Abschluss </a:t>
            </a:r>
            <a:r>
              <a:rPr lang="de-CH" dirty="0"/>
              <a:t>Handbuch, Dokumente, </a:t>
            </a:r>
            <a:r>
              <a:rPr lang="de-CH" dirty="0" smtClean="0"/>
              <a:t>Präsentation</a:t>
            </a:r>
          </a:p>
          <a:p>
            <a:endParaRPr lang="de-CH" dirty="0"/>
          </a:p>
          <a:p>
            <a:pPr marL="0" indent="0">
              <a:buNone/>
            </a:pPr>
            <a:r>
              <a:rPr lang="de-CH" dirty="0" smtClean="0">
                <a:solidFill>
                  <a:srgbClr val="FF0000"/>
                </a:solidFill>
              </a:rPr>
              <a:t>Kritischer Pfade? Aufteilung Arbeiten? Irgendwas bezüglich Harald Input?</a:t>
            </a:r>
            <a:endParaRPr lang="de-CH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de-CH" dirty="0">
              <a:solidFill>
                <a:srgbClr val="697D91"/>
              </a:solidFill>
            </a:endParaRPr>
          </a:p>
          <a:p>
            <a:pPr marL="0" indent="0">
              <a:buNone/>
            </a:pPr>
            <a:r>
              <a:rPr lang="de-CH" dirty="0">
                <a:solidFill>
                  <a:srgbClr val="697D91"/>
                </a:solidFill>
              </a:rPr>
              <a:t>Risikoanalyse</a:t>
            </a:r>
            <a:endParaRPr lang="de-CH" dirty="0"/>
          </a:p>
          <a:p>
            <a:r>
              <a:rPr lang="de-CH" dirty="0"/>
              <a:t>Neue </a:t>
            </a:r>
            <a:r>
              <a:rPr lang="de-CH" dirty="0" smtClean="0"/>
              <a:t>Infrastruktur</a:t>
            </a:r>
          </a:p>
          <a:p>
            <a:r>
              <a:rPr lang="de-CH" dirty="0" smtClean="0"/>
              <a:t>Ältere </a:t>
            </a:r>
            <a:r>
              <a:rPr lang="de-CH" dirty="0"/>
              <a:t>Hardware (</a:t>
            </a:r>
            <a:r>
              <a:rPr lang="de-CH" dirty="0" smtClean="0"/>
              <a:t>Ausfälle)</a:t>
            </a:r>
          </a:p>
          <a:p>
            <a:r>
              <a:rPr lang="de-CH" dirty="0" smtClean="0"/>
              <a:t>Performance</a:t>
            </a:r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/>
              <a:t>Projektmanagement</a:t>
            </a:r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0208" y="360000"/>
            <a:ext cx="1827792" cy="1370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453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Übersicht der Komponenten</a:t>
            </a:r>
            <a:endParaRPr lang="de-CH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348706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3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685" y="373793"/>
            <a:ext cx="6302682" cy="6241820"/>
          </a:xfrm>
        </p:spPr>
      </p:pic>
    </p:spTree>
    <p:extLst>
      <p:ext uri="{BB962C8B-B14F-4D97-AF65-F5344CB8AC3E}">
        <p14:creationId xmlns:p14="http://schemas.microsoft.com/office/powerpoint/2010/main" val="2558986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CH" dirty="0" smtClean="0"/>
              <a:t>Massstabsgetreue Abbildung des realen CAVEs</a:t>
            </a:r>
          </a:p>
          <a:p>
            <a:pPr lvl="1"/>
            <a:r>
              <a:rPr lang="de-CH" dirty="0" smtClean="0"/>
              <a:t>Interaktionen mit Devices</a:t>
            </a:r>
          </a:p>
          <a:p>
            <a:pPr lvl="1"/>
            <a:r>
              <a:rPr lang="de-CH" dirty="0" smtClean="0"/>
              <a:t>Position des Benutzers</a:t>
            </a:r>
          </a:p>
          <a:p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Virtual CAVE</a:t>
            </a:r>
            <a:endParaRPr lang="de-CH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5540" y="360000"/>
            <a:ext cx="1536508" cy="1536508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01" y="3193336"/>
            <a:ext cx="3409606" cy="263729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73085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CH" dirty="0" smtClean="0"/>
              <a:t>Vergrösserte Variante virtueller </a:t>
            </a:r>
            <a:r>
              <a:rPr lang="de-CH" dirty="0" smtClean="0"/>
              <a:t>CAVE</a:t>
            </a:r>
          </a:p>
          <a:p>
            <a:r>
              <a:rPr lang="de-CH" dirty="0" smtClean="0"/>
              <a:t>Normaler </a:t>
            </a:r>
            <a:r>
              <a:rPr lang="de-CH" dirty="0" smtClean="0"/>
              <a:t>virtueller CAVE im </a:t>
            </a:r>
            <a:r>
              <a:rPr lang="de-CH" dirty="0" smtClean="0"/>
              <a:t>Zentrum</a:t>
            </a:r>
          </a:p>
          <a:p>
            <a:r>
              <a:rPr lang="de-CH" dirty="0" smtClean="0"/>
              <a:t>Funktion</a:t>
            </a:r>
            <a:endParaRPr lang="de-CH" dirty="0" smtClean="0"/>
          </a:p>
          <a:p>
            <a:pPr lvl="1"/>
            <a:r>
              <a:rPr lang="de-CH" dirty="0" smtClean="0"/>
              <a:t>Berechnung </a:t>
            </a:r>
            <a:r>
              <a:rPr lang="de-CH" dirty="0" err="1" smtClean="0"/>
              <a:t>Viewfrustums</a:t>
            </a:r>
            <a:endParaRPr lang="de-CH" dirty="0" smtClean="0"/>
          </a:p>
          <a:p>
            <a:pPr lvl="1"/>
            <a:r>
              <a:rPr lang="de-CH" dirty="0" smtClean="0"/>
              <a:t>Platzierung GUI-Elemente</a:t>
            </a:r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Virtual CAVE XXL</a:t>
            </a:r>
            <a:endParaRPr lang="de-CH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5540" y="360000"/>
            <a:ext cx="1536508" cy="1536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187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CH" dirty="0" smtClean="0">
                <a:solidFill>
                  <a:srgbClr val="697D91"/>
                </a:solidFill>
              </a:rPr>
              <a:t>Funktion</a:t>
            </a:r>
          </a:p>
          <a:p>
            <a:r>
              <a:rPr lang="de-CH" dirty="0" smtClean="0"/>
              <a:t>Position und Rotation </a:t>
            </a:r>
            <a:r>
              <a:rPr lang="de-CH" dirty="0"/>
              <a:t>Kopf Benutzer</a:t>
            </a:r>
          </a:p>
          <a:p>
            <a:r>
              <a:rPr lang="de-CH" dirty="0"/>
              <a:t>Entspricht Position aller </a:t>
            </a:r>
            <a:r>
              <a:rPr lang="de-CH" dirty="0" smtClean="0"/>
              <a:t>Kameras</a:t>
            </a:r>
          </a:p>
          <a:p>
            <a:r>
              <a:rPr lang="de-CH" dirty="0" smtClean="0"/>
              <a:t>Basis für Berechnung Perspektive</a:t>
            </a:r>
            <a:endParaRPr lang="de-CH" dirty="0"/>
          </a:p>
          <a:p>
            <a:pPr marL="0" indent="0">
              <a:buNone/>
            </a:pPr>
            <a:endParaRPr lang="de-CH" dirty="0">
              <a:solidFill>
                <a:srgbClr val="697D91"/>
              </a:solidFill>
            </a:endParaRPr>
          </a:p>
          <a:p>
            <a:pPr marL="0" indent="0">
              <a:buNone/>
            </a:pPr>
            <a:r>
              <a:rPr lang="de-CH" dirty="0" smtClean="0">
                <a:solidFill>
                  <a:srgbClr val="697D91"/>
                </a:solidFill>
              </a:rPr>
              <a:t>Stereoskopie</a:t>
            </a:r>
            <a:endParaRPr lang="de-CH" dirty="0"/>
          </a:p>
          <a:p>
            <a:r>
              <a:rPr lang="de-CH" dirty="0" err="1" smtClean="0"/>
              <a:t>Beamer</a:t>
            </a:r>
            <a:r>
              <a:rPr lang="de-CH" dirty="0" smtClean="0"/>
              <a:t> </a:t>
            </a:r>
            <a:r>
              <a:rPr lang="de-CH" dirty="0"/>
              <a:t>mit Polfilter</a:t>
            </a:r>
          </a:p>
          <a:p>
            <a:r>
              <a:rPr lang="de-CH" dirty="0"/>
              <a:t>Polgefilterte Brillen</a:t>
            </a:r>
          </a:p>
          <a:p>
            <a:pPr marL="0" indent="0">
              <a:buNone/>
            </a:pPr>
            <a:endParaRPr lang="de-CH" dirty="0" smtClean="0"/>
          </a:p>
          <a:p>
            <a:pPr marL="0" indent="0">
              <a:buNone/>
            </a:pPr>
            <a:r>
              <a:rPr lang="de-CH" dirty="0" err="1" smtClean="0">
                <a:solidFill>
                  <a:srgbClr val="697D91"/>
                </a:solidFill>
              </a:rPr>
              <a:t>Smoothing</a:t>
            </a:r>
            <a:endParaRPr lang="de-CH" dirty="0" smtClean="0"/>
          </a:p>
          <a:p>
            <a:r>
              <a:rPr lang="de-CH" dirty="0" err="1" smtClean="0"/>
              <a:t>One</a:t>
            </a:r>
            <a:r>
              <a:rPr lang="de-CH" dirty="0" smtClean="0"/>
              <a:t> Euro Filter</a:t>
            </a:r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Virtual Eyes</a:t>
            </a:r>
            <a:endParaRPr lang="de-CH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5540" y="360000"/>
            <a:ext cx="1536508" cy="1536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27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/>
              <a:t>Virtual Wand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Funktion</a:t>
            </a:r>
            <a:endParaRPr lang="de-CH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de-CH" dirty="0"/>
              <a:t>Primäres Inputgerät</a:t>
            </a:r>
          </a:p>
          <a:p>
            <a:r>
              <a:rPr lang="de-CH" dirty="0"/>
              <a:t>Position / Rotation </a:t>
            </a:r>
            <a:r>
              <a:rPr lang="de-CH" dirty="0" smtClean="0"/>
              <a:t>werden ermittelt</a:t>
            </a:r>
            <a:endParaRPr lang="de-CH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5540" y="360000"/>
            <a:ext cx="1536508" cy="1536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661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/>
              <a:t>Virtual Wand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Schnittpunkt</a:t>
            </a:r>
            <a:endParaRPr lang="de-CH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de-CH" dirty="0" smtClean="0"/>
              <a:t>Ermittlung Schnittpunkt </a:t>
            </a:r>
            <a:r>
              <a:rPr lang="de-CH" dirty="0" smtClean="0"/>
              <a:t>Wand / CAVE mittels </a:t>
            </a:r>
            <a:r>
              <a:rPr lang="de-CH" dirty="0" err="1" smtClean="0"/>
              <a:t>Raycast</a:t>
            </a:r>
            <a:endParaRPr lang="de-CH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5540" y="360000"/>
            <a:ext cx="1536508" cy="1536508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00" y="2871758"/>
            <a:ext cx="4634441" cy="323844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3243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CH" dirty="0">
                <a:solidFill>
                  <a:srgbClr val="697D91"/>
                </a:solidFill>
              </a:rPr>
              <a:t>Simulation Maus</a:t>
            </a:r>
          </a:p>
          <a:p>
            <a:r>
              <a:rPr lang="de-CH" dirty="0" smtClean="0"/>
              <a:t>Mouse Cursor Position </a:t>
            </a:r>
            <a:r>
              <a:rPr lang="de-CH" dirty="0"/>
              <a:t>auf OS Level setzen</a:t>
            </a:r>
          </a:p>
          <a:p>
            <a:r>
              <a:rPr lang="de-CH" dirty="0"/>
              <a:t>Unerlässlich für generische Steuerung Applikationen</a:t>
            </a:r>
          </a:p>
          <a:p>
            <a:pPr marL="0" indent="0">
              <a:buNone/>
            </a:pPr>
            <a:endParaRPr lang="de-CH" dirty="0">
              <a:solidFill>
                <a:srgbClr val="697D91"/>
              </a:solidFill>
            </a:endParaRPr>
          </a:p>
          <a:p>
            <a:pPr marL="0" indent="0">
              <a:buNone/>
            </a:pPr>
            <a:r>
              <a:rPr lang="de-CH" dirty="0" smtClean="0">
                <a:solidFill>
                  <a:srgbClr val="697D91"/>
                </a:solidFill>
              </a:rPr>
              <a:t>Simulation Buttons</a:t>
            </a:r>
            <a:endParaRPr lang="de-CH" dirty="0"/>
          </a:p>
          <a:p>
            <a:r>
              <a:rPr lang="de-CH" dirty="0" smtClean="0"/>
              <a:t>Buttons auf Wand lassen sich frei zuordnen</a:t>
            </a:r>
          </a:p>
          <a:p>
            <a:r>
              <a:rPr lang="de-CH" dirty="0" smtClean="0"/>
              <a:t>Entspricht einer Tastatureingabe</a:t>
            </a:r>
          </a:p>
          <a:p>
            <a:endParaRPr lang="de-CH" dirty="0"/>
          </a:p>
          <a:p>
            <a:pPr marL="0" indent="0">
              <a:buNone/>
            </a:pPr>
            <a:r>
              <a:rPr lang="de-CH" dirty="0">
                <a:solidFill>
                  <a:srgbClr val="697D91"/>
                </a:solidFill>
              </a:rPr>
              <a:t>Analoger Joystick</a:t>
            </a:r>
          </a:p>
          <a:p>
            <a:r>
              <a:rPr lang="de-CH" dirty="0" smtClean="0"/>
              <a:t>Werte über API auslesbar</a:t>
            </a:r>
          </a:p>
          <a:p>
            <a:pPr marL="0" indent="0">
              <a:buNone/>
            </a:pPr>
            <a:endParaRPr lang="de-CH" dirty="0" smtClean="0"/>
          </a:p>
          <a:p>
            <a:pPr marL="0" indent="0">
              <a:buNone/>
            </a:pPr>
            <a:r>
              <a:rPr lang="de-CH" dirty="0" err="1" smtClean="0">
                <a:solidFill>
                  <a:srgbClr val="697D91"/>
                </a:solidFill>
              </a:rPr>
              <a:t>Smoothing</a:t>
            </a:r>
            <a:endParaRPr lang="de-CH" dirty="0" smtClean="0"/>
          </a:p>
          <a:p>
            <a:r>
              <a:rPr lang="de-CH" dirty="0" err="1" smtClean="0"/>
              <a:t>One</a:t>
            </a:r>
            <a:r>
              <a:rPr lang="de-CH" dirty="0" smtClean="0"/>
              <a:t> Euro Filter</a:t>
            </a:r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Virtual Wand</a:t>
            </a:r>
            <a:endParaRPr lang="de-CH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5540" y="360000"/>
            <a:ext cx="1536508" cy="1536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292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CH" dirty="0"/>
              <a:t>Vision, Ziele der Arbeit</a:t>
            </a:r>
          </a:p>
          <a:p>
            <a:r>
              <a:rPr lang="de-CH" dirty="0" err="1"/>
              <a:t>Unity</a:t>
            </a:r>
            <a:r>
              <a:rPr lang="de-CH" dirty="0"/>
              <a:t>-Umgebung, Protokolle, Software, Vorarbeiten</a:t>
            </a:r>
          </a:p>
          <a:p>
            <a:r>
              <a:rPr lang="de-CH" dirty="0"/>
              <a:t>Projektmanagement, Milestones</a:t>
            </a:r>
          </a:p>
          <a:p>
            <a:r>
              <a:rPr lang="de-CH" dirty="0"/>
              <a:t>Komponenten, </a:t>
            </a:r>
            <a:r>
              <a:rPr lang="de-CH" dirty="0" err="1"/>
              <a:t>Aktoren</a:t>
            </a:r>
            <a:r>
              <a:rPr lang="de-CH" dirty="0"/>
              <a:t> </a:t>
            </a:r>
          </a:p>
          <a:p>
            <a:r>
              <a:rPr lang="de-CH" dirty="0" err="1"/>
              <a:t>Plugin</a:t>
            </a:r>
            <a:endParaRPr lang="de-CH" dirty="0"/>
          </a:p>
          <a:p>
            <a:r>
              <a:rPr lang="de-CH" dirty="0"/>
              <a:t>Demo Apps</a:t>
            </a:r>
          </a:p>
          <a:p>
            <a:r>
              <a:rPr lang="de-CH" dirty="0"/>
              <a:t>Handbuch</a:t>
            </a:r>
          </a:p>
          <a:p>
            <a:r>
              <a:rPr lang="de-CH" dirty="0"/>
              <a:t>Fazit</a:t>
            </a:r>
          </a:p>
          <a:p>
            <a:pPr marL="0" indent="0">
              <a:buNone/>
            </a:pPr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err="1"/>
              <a:t>Unity</a:t>
            </a:r>
            <a:r>
              <a:rPr lang="de-CH" dirty="0"/>
              <a:t> 3D Server </a:t>
            </a:r>
            <a:r>
              <a:rPr lang="de-CH" dirty="0" err="1"/>
              <a:t>for</a:t>
            </a:r>
            <a:r>
              <a:rPr lang="de-CH" dirty="0"/>
              <a:t> CAVE Rendering</a:t>
            </a:r>
          </a:p>
        </p:txBody>
      </p:sp>
    </p:spTree>
    <p:extLst>
      <p:ext uri="{BB962C8B-B14F-4D97-AF65-F5344CB8AC3E}">
        <p14:creationId xmlns:p14="http://schemas.microsoft.com/office/powerpoint/2010/main" val="1929667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err="1"/>
              <a:t>Camera</a:t>
            </a:r>
            <a:r>
              <a:rPr lang="de-CH" dirty="0"/>
              <a:t> Container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Funktion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de-CH" dirty="0"/>
              <a:t>Beinhaltet alle 8 Kameras für Stereoskopie</a:t>
            </a:r>
          </a:p>
          <a:p>
            <a:r>
              <a:rPr lang="de-CH" dirty="0"/>
              <a:t>Zusätzliche Kameras für GUI-Elemente / Cursor</a:t>
            </a: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5540" y="360000"/>
            <a:ext cx="1536508" cy="1536508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5870" y="3294239"/>
            <a:ext cx="3072260" cy="2246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229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err="1"/>
              <a:t>Camera</a:t>
            </a:r>
            <a:r>
              <a:rPr lang="de-CH" dirty="0"/>
              <a:t> Container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Anordnung </a:t>
            </a:r>
            <a:r>
              <a:rPr lang="de-CH" dirty="0" err="1" smtClean="0"/>
              <a:t>Viewports</a:t>
            </a:r>
            <a:endParaRPr lang="de-CH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de-CH" dirty="0"/>
              <a:t>Verteilung wie in </a:t>
            </a:r>
            <a:r>
              <a:rPr lang="de-CH" dirty="0" err="1"/>
              <a:t>Mosaic</a:t>
            </a:r>
            <a:r>
              <a:rPr lang="de-CH" dirty="0"/>
              <a:t> festgelegt</a:t>
            </a:r>
          </a:p>
          <a:p>
            <a:r>
              <a:rPr lang="de-CH" dirty="0"/>
              <a:t>Acht </a:t>
            </a:r>
            <a:r>
              <a:rPr lang="de-CH" dirty="0" err="1"/>
              <a:t>Viewports</a:t>
            </a:r>
            <a:r>
              <a:rPr lang="de-CH" dirty="0"/>
              <a:t>, für jede Leinwand zwei</a:t>
            </a: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5540" y="360000"/>
            <a:ext cx="1536508" cy="1536508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383" y="3280852"/>
            <a:ext cx="6457950" cy="2486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711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CH" dirty="0" smtClean="0"/>
              <a:t>Pyramide erstellt aus Startpunkt Kamera und Ecken</a:t>
            </a:r>
            <a:r>
              <a:rPr lang="de-CH" dirty="0"/>
              <a:t/>
            </a:r>
            <a:br>
              <a:rPr lang="de-CH" dirty="0"/>
            </a:br>
            <a:r>
              <a:rPr lang="de-CH" dirty="0" smtClean="0"/>
              <a:t>der </a:t>
            </a:r>
            <a:r>
              <a:rPr lang="de-CH" dirty="0" smtClean="0"/>
              <a:t>Projektionsfläche</a:t>
            </a:r>
          </a:p>
          <a:p>
            <a:endParaRPr lang="de-CH" dirty="0" smtClean="0"/>
          </a:p>
          <a:p>
            <a:r>
              <a:rPr lang="de-CH" dirty="0" smtClean="0"/>
              <a:t>Bildet </a:t>
            </a:r>
            <a:r>
              <a:rPr lang="de-CH" dirty="0" smtClean="0"/>
              <a:t>das 3D Bild auf den 2D Screen ab</a:t>
            </a:r>
          </a:p>
          <a:p>
            <a:endParaRPr lang="de-CH" dirty="0"/>
          </a:p>
          <a:p>
            <a:endParaRPr lang="de-CH" dirty="0" smtClean="0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err="1" smtClean="0"/>
              <a:t>Frustum</a:t>
            </a:r>
            <a:endParaRPr lang="de-CH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5540" y="360000"/>
            <a:ext cx="1536508" cy="1536508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000" y="3437890"/>
            <a:ext cx="5064714" cy="2682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6859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CH" dirty="0" smtClean="0"/>
              <a:t>Verwendung Eckpunkte des CAVE XXL</a:t>
            </a:r>
          </a:p>
          <a:p>
            <a:r>
              <a:rPr lang="de-CH" dirty="0" smtClean="0"/>
              <a:t>Normaler CAVE je nach Position zu grosses </a:t>
            </a:r>
            <a:r>
              <a:rPr lang="de-CH" dirty="0" err="1" smtClean="0"/>
              <a:t>FoV</a:t>
            </a:r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Frustum</a:t>
            </a:r>
            <a:endParaRPr lang="en-US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5540" y="360000"/>
            <a:ext cx="1536508" cy="1536508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00" y="2690885"/>
            <a:ext cx="5364088" cy="305683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867460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err="1"/>
              <a:t>Frustum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Off Axis </a:t>
            </a:r>
            <a:r>
              <a:rPr lang="de-CH" dirty="0" err="1"/>
              <a:t>Frustum</a:t>
            </a:r>
            <a:endParaRPr lang="de-CH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de-DE" dirty="0"/>
              <a:t>Kamera ist nicht immer mittig vor der Projektionsfläche</a:t>
            </a:r>
          </a:p>
          <a:p>
            <a:r>
              <a:rPr lang="de-DE" dirty="0" smtClean="0"/>
              <a:t>Symmetrie </a:t>
            </a:r>
            <a:r>
              <a:rPr lang="de-DE" dirty="0"/>
              <a:t>fällt weg</a:t>
            </a: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5540" y="360000"/>
            <a:ext cx="1536508" cy="1536508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3337" y="3331026"/>
            <a:ext cx="6449325" cy="2572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419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Visualisierter</a:t>
            </a:r>
            <a:r>
              <a:rPr lang="de-CH" baseline="0" dirty="0" smtClean="0"/>
              <a:t> CAVE</a:t>
            </a:r>
            <a:endParaRPr lang="de-CH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CH" baseline="0" dirty="0" err="1" smtClean="0"/>
          </a:p>
        </p:txBody>
      </p:sp>
    </p:spTree>
    <p:extLst>
      <p:ext uri="{BB962C8B-B14F-4D97-AF65-F5344CB8AC3E}">
        <p14:creationId xmlns:p14="http://schemas.microsoft.com/office/powerpoint/2010/main" val="23482189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CH" dirty="0" smtClean="0"/>
              <a:t>Vorhandene Szene im Plugin</a:t>
            </a:r>
          </a:p>
          <a:p>
            <a:r>
              <a:rPr lang="de-CH" dirty="0" smtClean="0"/>
              <a:t>Debuggen, Einstellungen Testen, voll funktionsfähige Schnittstellen</a:t>
            </a:r>
          </a:p>
          <a:p>
            <a:endParaRPr lang="de-CH" dirty="0"/>
          </a:p>
          <a:p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Visualisierter CAVE</a:t>
            </a:r>
            <a:endParaRPr lang="de-CH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430" y="2890309"/>
            <a:ext cx="7977352" cy="290085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648490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3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369" y="1439863"/>
            <a:ext cx="7413312" cy="4679950"/>
          </a:xfrm>
        </p:spPr>
      </p:pic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Sequenzdiagram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0073189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err="1" smtClean="0"/>
              <a:t>Unity</a:t>
            </a:r>
            <a:r>
              <a:rPr lang="de-CH" dirty="0" smtClean="0"/>
              <a:t> </a:t>
            </a:r>
            <a:r>
              <a:rPr lang="de-CH" dirty="0" err="1" smtClean="0"/>
              <a:t>Plugin</a:t>
            </a:r>
            <a:endParaRPr lang="de-CH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146576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err="1" smtClean="0"/>
              <a:t>Unity</a:t>
            </a:r>
            <a:r>
              <a:rPr lang="de-CH" dirty="0" smtClean="0"/>
              <a:t> </a:t>
            </a:r>
            <a:r>
              <a:rPr lang="de-CH" dirty="0" err="1" smtClean="0"/>
              <a:t>Plugin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Umsetzung</a:t>
            </a:r>
            <a:endParaRPr lang="de-CH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de-CH" dirty="0" smtClean="0"/>
              <a:t>Modular</a:t>
            </a:r>
          </a:p>
          <a:p>
            <a:r>
              <a:rPr lang="de-CH" dirty="0" smtClean="0"/>
              <a:t>Architektur </a:t>
            </a:r>
            <a:r>
              <a:rPr lang="de-CH" dirty="0" err="1" smtClean="0"/>
              <a:t>Unity</a:t>
            </a:r>
            <a:endParaRPr lang="de-CH" dirty="0" smtClean="0"/>
          </a:p>
          <a:p>
            <a:r>
              <a:rPr lang="de-CH" dirty="0" smtClean="0"/>
              <a:t>OOP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735482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Vision</a:t>
            </a:r>
            <a:endParaRPr lang="de-CH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CH" dirty="0" smtClean="0"/>
              <a:t>Zukünftige</a:t>
            </a:r>
            <a:r>
              <a:rPr lang="de-CH" baseline="0" dirty="0" smtClean="0"/>
              <a:t> Verwendung des </a:t>
            </a:r>
            <a:r>
              <a:rPr lang="de-CH" baseline="0" dirty="0" err="1" smtClean="0"/>
              <a:t>Plugins</a:t>
            </a:r>
            <a:endParaRPr lang="de-CH" baseline="0" dirty="0" smtClean="0"/>
          </a:p>
        </p:txBody>
      </p:sp>
    </p:spTree>
    <p:extLst>
      <p:ext uri="{BB962C8B-B14F-4D97-AF65-F5344CB8AC3E}">
        <p14:creationId xmlns:p14="http://schemas.microsoft.com/office/powerpoint/2010/main" val="29918119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3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7999" y="900000"/>
            <a:ext cx="8960001" cy="5040000"/>
          </a:xfrm>
        </p:spPr>
      </p:pic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Unity Plugin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9405718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err="1" smtClean="0"/>
              <a:t>Unity</a:t>
            </a:r>
            <a:r>
              <a:rPr lang="de-CH" dirty="0" smtClean="0"/>
              <a:t> </a:t>
            </a:r>
            <a:r>
              <a:rPr lang="de-CH" dirty="0" err="1" smtClean="0"/>
              <a:t>Plugin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Verwendung</a:t>
            </a:r>
            <a:endParaRPr lang="de-CH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de-CH" dirty="0" smtClean="0"/>
              <a:t>Package importieren</a:t>
            </a:r>
          </a:p>
          <a:p>
            <a:pPr marL="0" indent="0">
              <a:buNone/>
            </a:pPr>
            <a:endParaRPr lang="de-CH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00" y="2832765"/>
            <a:ext cx="3816299" cy="313150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41974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err="1" smtClean="0"/>
              <a:t>Unity</a:t>
            </a:r>
            <a:r>
              <a:rPr lang="de-CH" dirty="0" smtClean="0"/>
              <a:t> </a:t>
            </a:r>
            <a:r>
              <a:rPr lang="de-CH" dirty="0" err="1" smtClean="0"/>
              <a:t>Plugin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Verwendung</a:t>
            </a:r>
            <a:endParaRPr lang="de-CH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de-CH" dirty="0" smtClean="0"/>
              <a:t>Package importieren</a:t>
            </a:r>
          </a:p>
          <a:p>
            <a:pPr marL="0" indent="0">
              <a:buNone/>
            </a:pPr>
            <a:endParaRPr lang="de-CH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00" y="2832765"/>
            <a:ext cx="3816298" cy="313150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10155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err="1" smtClean="0"/>
              <a:t>Unity</a:t>
            </a:r>
            <a:r>
              <a:rPr lang="de-CH" dirty="0" smtClean="0"/>
              <a:t> </a:t>
            </a:r>
            <a:r>
              <a:rPr lang="de-CH" dirty="0" err="1" smtClean="0"/>
              <a:t>Plugin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Verwendung</a:t>
            </a:r>
            <a:endParaRPr lang="de-CH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 startAt="2"/>
            </a:pPr>
            <a:r>
              <a:rPr lang="de-CH" dirty="0" err="1" smtClean="0"/>
              <a:t>Prefab</a:t>
            </a:r>
            <a:r>
              <a:rPr lang="de-CH" dirty="0" smtClean="0"/>
              <a:t> in die Hierarchie ziehen</a:t>
            </a:r>
          </a:p>
          <a:p>
            <a:pPr marL="0" indent="0">
              <a:buNone/>
            </a:pPr>
            <a:endParaRPr lang="de-CH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00" y="2832765"/>
            <a:ext cx="3816298" cy="313150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42568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err="1" smtClean="0"/>
              <a:t>Unity</a:t>
            </a:r>
            <a:r>
              <a:rPr lang="de-CH" dirty="0" smtClean="0"/>
              <a:t> </a:t>
            </a:r>
            <a:r>
              <a:rPr lang="de-CH" dirty="0" err="1" smtClean="0"/>
              <a:t>Plugin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Verwendung</a:t>
            </a:r>
            <a:endParaRPr lang="de-CH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 startAt="3"/>
            </a:pPr>
            <a:r>
              <a:rPr lang="de-CH" dirty="0" smtClean="0"/>
              <a:t>Exportieren</a:t>
            </a:r>
          </a:p>
          <a:p>
            <a:pPr marL="0" indent="0">
              <a:buNone/>
            </a:pPr>
            <a:endParaRPr lang="de-CH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00" y="2832765"/>
            <a:ext cx="3816298" cy="313150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73596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err="1" smtClean="0"/>
              <a:t>Unity</a:t>
            </a:r>
            <a:r>
              <a:rPr lang="de-CH" dirty="0" smtClean="0"/>
              <a:t> </a:t>
            </a:r>
            <a:r>
              <a:rPr lang="de-CH" dirty="0" err="1" smtClean="0"/>
              <a:t>Plugin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Verwendung</a:t>
            </a:r>
            <a:endParaRPr lang="de-CH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 startAt="4"/>
            </a:pPr>
            <a:r>
              <a:rPr lang="de-CH" dirty="0" smtClean="0"/>
              <a:t>Fertig!</a:t>
            </a:r>
          </a:p>
          <a:p>
            <a:pPr marL="342900" indent="-342900">
              <a:buFont typeface="+mj-lt"/>
              <a:buAutoNum type="arabicPeriod" startAt="4"/>
            </a:pPr>
            <a:endParaRPr lang="de-CH" dirty="0"/>
          </a:p>
          <a:p>
            <a:pPr marL="342900" indent="-342900">
              <a:buFont typeface="+mj-lt"/>
              <a:buAutoNum type="arabicPeriod" startAt="4"/>
            </a:pPr>
            <a:endParaRPr lang="de-CH" dirty="0" smtClean="0"/>
          </a:p>
          <a:p>
            <a:pPr marL="0" indent="0">
              <a:buNone/>
            </a:pPr>
            <a:endParaRPr lang="de-CH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00" y="2809146"/>
            <a:ext cx="3816298" cy="254737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82369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err="1" smtClean="0"/>
              <a:t>Unity</a:t>
            </a:r>
            <a:r>
              <a:rPr lang="de-CH" dirty="0" smtClean="0"/>
              <a:t> </a:t>
            </a:r>
            <a:r>
              <a:rPr lang="de-CH" dirty="0" err="1" smtClean="0"/>
              <a:t>Plugin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Zusätzliche Features</a:t>
            </a:r>
            <a:endParaRPr lang="de-CH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pPr>
              <a:buFontTx/>
              <a:buChar char="-"/>
            </a:pPr>
            <a:r>
              <a:rPr lang="de-CH" dirty="0" smtClean="0"/>
              <a:t>Platzierung GUI</a:t>
            </a:r>
          </a:p>
          <a:p>
            <a:pPr>
              <a:buFontTx/>
              <a:buChar char="-"/>
            </a:pPr>
            <a:r>
              <a:rPr lang="de-CH" dirty="0" smtClean="0"/>
              <a:t>Benutzerdefinierter Cursor</a:t>
            </a:r>
          </a:p>
          <a:p>
            <a:pPr>
              <a:buFontTx/>
              <a:buChar char="-"/>
            </a:pPr>
            <a:r>
              <a:rPr lang="de-CH" dirty="0" smtClean="0"/>
              <a:t>Sekundäre Kameras</a:t>
            </a:r>
          </a:p>
          <a:p>
            <a:pPr>
              <a:buFontTx/>
              <a:buChar char="-"/>
            </a:pPr>
            <a:r>
              <a:rPr lang="de-CH" dirty="0" smtClean="0"/>
              <a:t>Sensitivität / Restriktion Achsen der Devices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015283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err="1" smtClean="0"/>
              <a:t>Unity</a:t>
            </a:r>
            <a:r>
              <a:rPr lang="de-CH" dirty="0" smtClean="0"/>
              <a:t> </a:t>
            </a:r>
            <a:r>
              <a:rPr lang="de-CH" dirty="0" err="1" smtClean="0"/>
              <a:t>Plugin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Einstellungsmöglichkeiten</a:t>
            </a:r>
            <a:endParaRPr lang="de-CH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de-CH" dirty="0" smtClean="0"/>
              <a:t>Gliederung in 5 Bereiche</a:t>
            </a:r>
          </a:p>
          <a:p>
            <a:r>
              <a:rPr lang="de-CH" dirty="0" smtClean="0"/>
              <a:t>Zusätzlich über </a:t>
            </a:r>
            <a:r>
              <a:rPr lang="de-CH" dirty="0"/>
              <a:t>API ansprechbar</a:t>
            </a:r>
          </a:p>
          <a:p>
            <a:pPr marL="0" indent="0">
              <a:buNone/>
            </a:pPr>
            <a:endParaRPr lang="de-CH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996" y="3106329"/>
            <a:ext cx="6791325" cy="23622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50544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err="1" smtClean="0"/>
              <a:t>Unity</a:t>
            </a:r>
            <a:r>
              <a:rPr lang="de-CH" dirty="0" smtClean="0"/>
              <a:t> </a:t>
            </a:r>
            <a:r>
              <a:rPr lang="de-CH" dirty="0" err="1" smtClean="0"/>
              <a:t>Plugin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Einstellungsmöglichkeiten</a:t>
            </a:r>
            <a:endParaRPr lang="de-CH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de-CH" dirty="0" smtClean="0"/>
              <a:t>Wand Position</a:t>
            </a: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00" y="3106327"/>
            <a:ext cx="6791325" cy="25241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27328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err="1" smtClean="0"/>
              <a:t>Unity</a:t>
            </a:r>
            <a:r>
              <a:rPr lang="de-CH" dirty="0" smtClean="0"/>
              <a:t> </a:t>
            </a:r>
            <a:r>
              <a:rPr lang="de-CH" dirty="0" err="1" smtClean="0"/>
              <a:t>Plugin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Einstellungsmöglichkeiten</a:t>
            </a:r>
            <a:endParaRPr lang="de-CH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de-CH" dirty="0" smtClean="0"/>
              <a:t>Wand Buttons</a:t>
            </a: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00" y="3103552"/>
            <a:ext cx="6791325" cy="23907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43314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Vision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Zukünftige Verwendung</a:t>
            </a:r>
            <a:r>
              <a:rPr lang="de-CH" baseline="0" dirty="0" smtClean="0"/>
              <a:t> des </a:t>
            </a:r>
            <a:r>
              <a:rPr lang="de-CH" baseline="0" dirty="0" err="1" smtClean="0"/>
              <a:t>Plugins</a:t>
            </a:r>
            <a:endParaRPr lang="de-CH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de-CH" dirty="0" smtClean="0"/>
              <a:t>Plug</a:t>
            </a:r>
            <a:r>
              <a:rPr lang="de-CH" baseline="0" dirty="0" smtClean="0"/>
              <a:t> &amp; Play / Drag &amp; Drop</a:t>
            </a:r>
          </a:p>
          <a:p>
            <a:endParaRPr lang="de-CH" baseline="0" dirty="0" smtClean="0"/>
          </a:p>
          <a:p>
            <a:r>
              <a:rPr lang="de-CH" baseline="0" dirty="0" smtClean="0"/>
              <a:t>Innerhalb Minuten verwendbar</a:t>
            </a:r>
          </a:p>
          <a:p>
            <a:endParaRPr lang="de-CH" baseline="0" dirty="0" smtClean="0"/>
          </a:p>
          <a:p>
            <a:r>
              <a:rPr lang="de-CH" dirty="0" smtClean="0"/>
              <a:t>Konfigurier- und erweiterbar</a:t>
            </a:r>
          </a:p>
          <a:p>
            <a:endParaRPr lang="de-CH" baseline="0" dirty="0" smtClean="0"/>
          </a:p>
          <a:p>
            <a:r>
              <a:rPr lang="de-CH" baseline="0" dirty="0" smtClean="0"/>
              <a:t>CAVE - Hardware erweiterbar</a:t>
            </a:r>
          </a:p>
          <a:p>
            <a:endParaRPr lang="de-CH" baseline="0" dirty="0" smtClean="0"/>
          </a:p>
          <a:p>
            <a:endParaRPr lang="de-CH" baseline="0" dirty="0" smtClean="0"/>
          </a:p>
          <a:p>
            <a:endParaRPr lang="de-CH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0923" y="1440000"/>
            <a:ext cx="3774277" cy="2830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37430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err="1" smtClean="0"/>
              <a:t>Unity</a:t>
            </a:r>
            <a:r>
              <a:rPr lang="de-CH" dirty="0" smtClean="0"/>
              <a:t> </a:t>
            </a:r>
            <a:r>
              <a:rPr lang="de-CH" dirty="0" err="1" smtClean="0"/>
              <a:t>Plugin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Einstellungsmöglichkeiten</a:t>
            </a:r>
            <a:endParaRPr lang="de-CH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de-CH" dirty="0" smtClean="0"/>
              <a:t>CAVE</a:t>
            </a:r>
            <a:endParaRPr lang="de-CH" dirty="0"/>
          </a:p>
          <a:p>
            <a:pPr marL="0" indent="0">
              <a:buNone/>
            </a:pPr>
            <a:endParaRPr lang="de-CH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00" y="3106327"/>
            <a:ext cx="6791325" cy="25241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0453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err="1" smtClean="0"/>
              <a:t>Unity</a:t>
            </a:r>
            <a:r>
              <a:rPr lang="de-CH" dirty="0" smtClean="0"/>
              <a:t> </a:t>
            </a:r>
            <a:r>
              <a:rPr lang="de-CH" dirty="0" err="1" smtClean="0"/>
              <a:t>Plugin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Performance</a:t>
            </a:r>
            <a:endParaRPr lang="de-CH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de-CH" dirty="0" smtClean="0"/>
              <a:t>Reihe von Performanceoptimierungen vorgenommen</a:t>
            </a:r>
          </a:p>
          <a:p>
            <a:pPr lvl="1"/>
            <a:r>
              <a:rPr lang="de-CH" dirty="0" smtClean="0"/>
              <a:t>Komponenten initial referenzieren</a:t>
            </a:r>
          </a:p>
          <a:p>
            <a:pPr lvl="1"/>
            <a:r>
              <a:rPr lang="de-CH" dirty="0" err="1" smtClean="0"/>
              <a:t>FixedUpdate</a:t>
            </a:r>
            <a:r>
              <a:rPr lang="de-CH" dirty="0" smtClean="0"/>
              <a:t>() statt Update()</a:t>
            </a:r>
          </a:p>
          <a:p>
            <a:pPr lvl="1"/>
            <a:r>
              <a:rPr lang="de-CH" dirty="0" smtClean="0"/>
              <a:t>Distanz Wand </a:t>
            </a:r>
            <a:r>
              <a:rPr lang="de-CH" dirty="0" err="1" smtClean="0"/>
              <a:t>Raycast</a:t>
            </a:r>
            <a:endParaRPr lang="de-CH" dirty="0" smtClean="0"/>
          </a:p>
          <a:p>
            <a:pPr lvl="1"/>
            <a:r>
              <a:rPr lang="de-CH" dirty="0" smtClean="0"/>
              <a:t>Deaktivieren Rendering obsoleter Hauptkamera</a:t>
            </a:r>
          </a:p>
          <a:p>
            <a:pPr lvl="1"/>
            <a:r>
              <a:rPr lang="de-CH" dirty="0" smtClean="0"/>
              <a:t>…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204349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err="1" smtClean="0"/>
              <a:t>Unity</a:t>
            </a:r>
            <a:r>
              <a:rPr lang="de-CH" dirty="0" smtClean="0"/>
              <a:t> </a:t>
            </a:r>
            <a:r>
              <a:rPr lang="de-CH" dirty="0" err="1" smtClean="0"/>
              <a:t>Plugin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Performance</a:t>
            </a:r>
            <a:endParaRPr lang="de-CH" dirty="0"/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sz="half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13" y="2253043"/>
            <a:ext cx="8116729" cy="378237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92137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err="1" smtClean="0"/>
              <a:t>Unity</a:t>
            </a:r>
            <a:r>
              <a:rPr lang="de-CH" dirty="0" smtClean="0"/>
              <a:t> </a:t>
            </a:r>
            <a:r>
              <a:rPr lang="de-CH" dirty="0" err="1" smtClean="0"/>
              <a:t>Plugin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Debugging Plattform</a:t>
            </a:r>
            <a:endParaRPr lang="de-CH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de-CH" dirty="0" smtClean="0"/>
              <a:t>Dank Visualisierung virtueller Komponenten hervorragendes Debugging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960861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Demo</a:t>
            </a:r>
            <a:r>
              <a:rPr lang="de-CH" baseline="0" dirty="0" smtClean="0"/>
              <a:t> Apps</a:t>
            </a:r>
            <a:endParaRPr lang="de-CH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CH" baseline="0" dirty="0" err="1" smtClean="0"/>
          </a:p>
        </p:txBody>
      </p:sp>
    </p:spTree>
    <p:extLst>
      <p:ext uri="{BB962C8B-B14F-4D97-AF65-F5344CB8AC3E}">
        <p14:creationId xmlns:p14="http://schemas.microsoft.com/office/powerpoint/2010/main" val="165826989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CH" dirty="0" smtClean="0"/>
              <a:t>Schiessbude Wild</a:t>
            </a:r>
            <a:r>
              <a:rPr lang="de-CH" baseline="0" dirty="0" smtClean="0"/>
              <a:t> Western Stil</a:t>
            </a:r>
          </a:p>
          <a:p>
            <a:endParaRPr lang="de-CH" baseline="0" dirty="0" smtClean="0"/>
          </a:p>
          <a:p>
            <a:r>
              <a:rPr lang="de-CH" baseline="0" dirty="0" smtClean="0"/>
              <a:t>Wand als Inputgerät für</a:t>
            </a:r>
            <a:r>
              <a:rPr lang="de-CH" dirty="0" smtClean="0"/>
              <a:t> das rotierende Gewehr</a:t>
            </a:r>
          </a:p>
          <a:p>
            <a:endParaRPr lang="de-CH" dirty="0"/>
          </a:p>
          <a:p>
            <a:r>
              <a:rPr lang="de-CH" dirty="0" smtClean="0"/>
              <a:t>Audio, Partikeleffekte, Animationen, Modelle, Punktesystem, </a:t>
            </a:r>
            <a:br>
              <a:rPr lang="de-CH" dirty="0" smtClean="0"/>
            </a:br>
            <a:r>
              <a:rPr lang="de-CH" dirty="0" smtClean="0"/>
              <a:t>steuerbare Geschwindigkeit</a:t>
            </a:r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Shooting Gallery</a:t>
            </a:r>
            <a:endParaRPr lang="de-CH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9515" y="3834429"/>
            <a:ext cx="2168485" cy="216848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7430248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3"/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t="8766" b="15203"/>
          <a:stretch/>
        </p:blipFill>
        <p:spPr>
          <a:xfrm>
            <a:off x="468000" y="4167056"/>
            <a:ext cx="4629440" cy="19812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Shooting Gallery</a:t>
            </a:r>
            <a:endParaRPr lang="de-CH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3"/>
          <a:srcRect l="3154" r="4467"/>
          <a:stretch/>
        </p:blipFill>
        <p:spPr>
          <a:xfrm rot="5400000">
            <a:off x="4512465" y="2094897"/>
            <a:ext cx="5040086" cy="307098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000" y="1112486"/>
            <a:ext cx="4629440" cy="265970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1803227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CH" dirty="0" smtClean="0"/>
              <a:t>Vorhandene</a:t>
            </a:r>
            <a:r>
              <a:rPr lang="de-CH" baseline="0" dirty="0" smtClean="0"/>
              <a:t> Models importieren &amp; verwenden</a:t>
            </a:r>
          </a:p>
          <a:p>
            <a:endParaRPr lang="de-CH" baseline="0" dirty="0" smtClean="0"/>
          </a:p>
          <a:p>
            <a:r>
              <a:rPr lang="de-CH" baseline="0" dirty="0" smtClean="0"/>
              <a:t>Simulation</a:t>
            </a:r>
          </a:p>
          <a:p>
            <a:endParaRPr lang="de-CH" baseline="0" dirty="0" smtClean="0"/>
          </a:p>
          <a:p>
            <a:r>
              <a:rPr lang="de-CH" baseline="0" dirty="0" smtClean="0"/>
              <a:t>Statisch</a:t>
            </a:r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Modelviewer</a:t>
            </a:r>
            <a:endParaRPr lang="de-CH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9962" y="2562855"/>
            <a:ext cx="5208038" cy="355714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0576970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CH" dirty="0" smtClean="0"/>
              <a:t>Echtes Testprojekt</a:t>
            </a:r>
          </a:p>
          <a:p>
            <a:endParaRPr lang="de-CH" dirty="0"/>
          </a:p>
          <a:p>
            <a:r>
              <a:rPr lang="de-CH" dirty="0" smtClean="0">
                <a:solidFill>
                  <a:srgbClr val="FF0000"/>
                </a:solidFill>
              </a:rPr>
              <a:t>HIER EVENTUELL</a:t>
            </a:r>
          </a:p>
          <a:p>
            <a:r>
              <a:rPr lang="de-CH" dirty="0" smtClean="0">
                <a:solidFill>
                  <a:srgbClr val="FF0000"/>
                </a:solidFill>
              </a:rPr>
              <a:t>PLUG UND PLAY</a:t>
            </a:r>
          </a:p>
          <a:p>
            <a:r>
              <a:rPr lang="de-CH" dirty="0" smtClean="0">
                <a:solidFill>
                  <a:srgbClr val="FF0000"/>
                </a:solidFill>
              </a:rPr>
              <a:t>VIDEO REIN ?</a:t>
            </a:r>
          </a:p>
          <a:p>
            <a:endParaRPr lang="de-CH" dirty="0" smtClean="0"/>
          </a:p>
          <a:p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Beispielprojekt Unity</a:t>
            </a:r>
            <a:endParaRPr lang="de-CH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7857" y="2347393"/>
            <a:ext cx="5030142" cy="377260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1505887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CH" dirty="0" smtClean="0"/>
              <a:t>Analog </a:t>
            </a:r>
            <a:r>
              <a:rPr lang="de-CH" dirty="0" smtClean="0"/>
              <a:t>Wii </a:t>
            </a:r>
            <a:r>
              <a:rPr lang="de-CH" dirty="0" smtClean="0"/>
              <a:t>Sports</a:t>
            </a:r>
            <a:endParaRPr lang="de-CH" dirty="0" smtClean="0"/>
          </a:p>
          <a:p>
            <a:pPr marL="0" indent="0">
              <a:buNone/>
            </a:pPr>
            <a:r>
              <a:rPr lang="de-CH" baseline="0" dirty="0" smtClean="0"/>
              <a:t> </a:t>
            </a:r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err="1" smtClean="0"/>
              <a:t>OneBallTenPins</a:t>
            </a:r>
            <a:endParaRPr lang="de-CH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2"/>
          <a:srcRect l="2294" t="13841" b="8835"/>
          <a:stretch/>
        </p:blipFill>
        <p:spPr>
          <a:xfrm>
            <a:off x="3456878" y="1396300"/>
            <a:ext cx="5111122" cy="227528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3"/>
          <a:srcRect t="14017" b="9923"/>
          <a:stretch/>
        </p:blipFill>
        <p:spPr>
          <a:xfrm>
            <a:off x="3455007" y="3976189"/>
            <a:ext cx="5112993" cy="218750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205968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Unity / CAVE / WorldViz / VRPN</a:t>
            </a:r>
            <a:endParaRPr lang="de-CH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CH" baseline="0" dirty="0" smtClean="0"/>
              <a:t>Verwendete </a:t>
            </a:r>
            <a:r>
              <a:rPr lang="de-CH" baseline="0" dirty="0" err="1" smtClean="0"/>
              <a:t>Engines</a:t>
            </a:r>
            <a:r>
              <a:rPr lang="de-CH" baseline="0" dirty="0" smtClean="0"/>
              <a:t>, Software, Protokolle, Installationen</a:t>
            </a:r>
          </a:p>
        </p:txBody>
      </p:sp>
    </p:spTree>
    <p:extLst>
      <p:ext uri="{BB962C8B-B14F-4D97-AF65-F5344CB8AC3E}">
        <p14:creationId xmlns:p14="http://schemas.microsoft.com/office/powerpoint/2010/main" val="258734935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Handbuch</a:t>
            </a:r>
            <a:endParaRPr lang="de-CH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801667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Handbuch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Schritt für Schritt</a:t>
            </a:r>
            <a:endParaRPr lang="de-CH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de-CH" dirty="0" smtClean="0"/>
              <a:t>Systeme starten</a:t>
            </a:r>
          </a:p>
          <a:p>
            <a:pPr marL="342900" indent="-342900">
              <a:buFont typeface="+mj-lt"/>
              <a:buAutoNum type="arabicPeriod"/>
            </a:pPr>
            <a:r>
              <a:rPr lang="de-CH" dirty="0" smtClean="0"/>
              <a:t>Import </a:t>
            </a:r>
            <a:r>
              <a:rPr lang="de-CH" dirty="0" err="1" smtClean="0"/>
              <a:t>Unity</a:t>
            </a:r>
            <a:r>
              <a:rPr lang="de-CH" dirty="0" smtClean="0"/>
              <a:t> </a:t>
            </a:r>
            <a:r>
              <a:rPr lang="de-CH" dirty="0" err="1" smtClean="0"/>
              <a:t>Plugin</a:t>
            </a:r>
            <a:r>
              <a:rPr lang="de-CH" dirty="0" smtClean="0"/>
              <a:t> + Export Applikation</a:t>
            </a:r>
          </a:p>
          <a:p>
            <a:pPr marL="342900" indent="-342900">
              <a:buFont typeface="+mj-lt"/>
              <a:buAutoNum type="arabicPeriod"/>
            </a:pPr>
            <a:r>
              <a:rPr lang="de-CH" dirty="0" smtClean="0"/>
              <a:t>Einrichten Tracking</a:t>
            </a:r>
          </a:p>
          <a:p>
            <a:pPr marL="342900" indent="-342900">
              <a:buFont typeface="+mj-lt"/>
              <a:buAutoNum type="arabicPeriod"/>
            </a:pPr>
            <a:r>
              <a:rPr lang="de-CH" dirty="0" smtClean="0"/>
              <a:t>Applikation starten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646048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Fazit</a:t>
            </a:r>
            <a:endParaRPr lang="de-CH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067959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CH" dirty="0" smtClean="0"/>
              <a:t>Dankbare Plattform </a:t>
            </a:r>
            <a:r>
              <a:rPr lang="de-CH" dirty="0" err="1" smtClean="0"/>
              <a:t>Unity</a:t>
            </a:r>
            <a:endParaRPr lang="de-CH" dirty="0"/>
          </a:p>
          <a:p>
            <a:r>
              <a:rPr lang="de-CH" dirty="0" smtClean="0"/>
              <a:t>Trackingsystem gut für Überraschungen</a:t>
            </a:r>
          </a:p>
          <a:p>
            <a:r>
              <a:rPr lang="de-CH" dirty="0" smtClean="0"/>
              <a:t>Gute Planung vermied Nachteinsätze</a:t>
            </a:r>
          </a:p>
          <a:p>
            <a:r>
              <a:rPr lang="de-CH" dirty="0" smtClean="0"/>
              <a:t>Grosses Potenzial für zukünftige Verwendung</a:t>
            </a:r>
          </a:p>
          <a:p>
            <a:r>
              <a:rPr lang="de-CH" dirty="0" smtClean="0"/>
              <a:t>Lerneffekt </a:t>
            </a:r>
            <a:r>
              <a:rPr lang="de-CH" dirty="0" err="1" smtClean="0"/>
              <a:t>Unity</a:t>
            </a:r>
            <a:r>
              <a:rPr lang="de-CH" dirty="0" smtClean="0"/>
              <a:t>, Trackingsystem</a:t>
            </a:r>
          </a:p>
          <a:p>
            <a:r>
              <a:rPr lang="de-CH" dirty="0" smtClean="0"/>
              <a:t>Weitere Arbeiten: </a:t>
            </a:r>
            <a:r>
              <a:rPr lang="de-CH" dirty="0" err="1" smtClean="0"/>
              <a:t>Warping</a:t>
            </a:r>
            <a:r>
              <a:rPr lang="de-CH" dirty="0" smtClean="0"/>
              <a:t>, Devices, Updates</a:t>
            </a:r>
          </a:p>
          <a:p>
            <a:r>
              <a:rPr lang="de-CH" dirty="0" smtClean="0"/>
              <a:t>Zielstrebige Umsetzung</a:t>
            </a:r>
          </a:p>
          <a:p>
            <a:r>
              <a:rPr lang="de-CH" dirty="0" smtClean="0"/>
              <a:t>Mehrwert für CAVE BFH</a:t>
            </a:r>
          </a:p>
          <a:p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Fazit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420586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Live Vorschau</a:t>
            </a:r>
            <a:endParaRPr lang="de-CH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514663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284173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741675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Inhaltsplatzhalter 3"/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53582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8" name="Textplatzhalt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11" name="Textplatzhalter 10"/>
          <p:cNvSpPr>
            <a:spLocks noGrp="1"/>
          </p:cNvSpPr>
          <p:nvPr>
            <p:ph type="body" idx="18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9" name="Inhaltsplatzhalter 8"/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10" name="Inhaltsplatzhalter 9"/>
          <p:cNvSpPr>
            <a:spLocks noGrp="1"/>
          </p:cNvSpPr>
          <p:nvPr>
            <p:ph sz="half" idx="15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673217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Inhaltsplatzhalter 3"/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Textplatzhalter 4"/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Inhaltsplatzhalter 5"/>
          <p:cNvSpPr>
            <a:spLocks noGrp="1"/>
          </p:cNvSpPr>
          <p:nvPr>
            <p:ph sz="half" idx="15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872521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Unity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Textplatzhalter 3"/>
          <p:cNvSpPr>
            <a:spLocks noGrp="1"/>
          </p:cNvSpPr>
          <p:nvPr>
            <p:ph type="body" idx="18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Inhaltsplatzhalter 4"/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de-CH" dirty="0" smtClean="0"/>
              <a:t>Laufzeit- und Entwicklungsumgebung für Spiele</a:t>
            </a:r>
          </a:p>
          <a:p>
            <a:pPr marL="0" indent="0">
              <a:buNone/>
            </a:pPr>
            <a:endParaRPr lang="de-CH" dirty="0" smtClean="0"/>
          </a:p>
          <a:p>
            <a:r>
              <a:rPr lang="de-CH" dirty="0" err="1" smtClean="0"/>
              <a:t>Crossplattform</a:t>
            </a:r>
            <a:r>
              <a:rPr lang="de-CH" dirty="0" smtClean="0"/>
              <a:t> (15 Plattformen)</a:t>
            </a:r>
          </a:p>
          <a:p>
            <a:endParaRPr lang="de-CH" dirty="0" smtClean="0"/>
          </a:p>
          <a:p>
            <a:r>
              <a:rPr lang="de-CH" dirty="0" smtClean="0"/>
              <a:t>Version 1.0 Juni 2005</a:t>
            </a:r>
          </a:p>
          <a:p>
            <a:endParaRPr lang="de-CH" dirty="0" smtClean="0"/>
          </a:p>
          <a:p>
            <a:r>
              <a:rPr lang="de-CH" dirty="0" smtClean="0"/>
              <a:t>Aktuell Version 5.3.1</a:t>
            </a:r>
          </a:p>
          <a:p>
            <a:endParaRPr lang="de-CH" dirty="0"/>
          </a:p>
          <a:p>
            <a:endParaRPr lang="de-CH" dirty="0"/>
          </a:p>
        </p:txBody>
      </p:sp>
      <p:pic>
        <p:nvPicPr>
          <p:cNvPr id="7" name="Inhaltsplatzhalter 6"/>
          <p:cNvPicPr>
            <a:picLocks noGrp="1" noChangeAspect="1"/>
          </p:cNvPicPr>
          <p:nvPr>
            <p:ph sz="half" idx="15"/>
          </p:nvPr>
        </p:nvPicPr>
        <p:blipFill>
          <a:blip r:embed="rId3"/>
          <a:stretch>
            <a:fillRect/>
          </a:stretch>
        </p:blipFill>
        <p:spPr>
          <a:xfrm>
            <a:off x="4589463" y="2083813"/>
            <a:ext cx="4051300" cy="26713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0172" y="360000"/>
            <a:ext cx="1325227" cy="886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99038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Textplatzhalter 3"/>
          <p:cNvSpPr>
            <a:spLocks noGrp="1"/>
          </p:cNvSpPr>
          <p:nvPr>
            <p:ph type="body" idx="18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Inhaltsplatzhalter 4"/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Inhaltsplatzhalter 5"/>
          <p:cNvSpPr>
            <a:spLocks noGrp="1"/>
          </p:cNvSpPr>
          <p:nvPr>
            <p:ph sz="half" idx="15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Inhaltsplatzhalter 6"/>
          <p:cNvSpPr>
            <a:spLocks noGrp="1"/>
          </p:cNvSpPr>
          <p:nvPr>
            <p:ph sz="half" idx="19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8" name="Textplatzhalter 7"/>
          <p:cNvSpPr>
            <a:spLocks noGrp="1"/>
          </p:cNvSpPr>
          <p:nvPr>
            <p:ph type="body" idx="20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25023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Inhaltsplatzhalter 2"/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Inhaltsplatzhalter 3"/>
          <p:cNvSpPr>
            <a:spLocks noGrp="1"/>
          </p:cNvSpPr>
          <p:nvPr>
            <p:ph sz="half" idx="15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Inhaltsplatzhalter 4"/>
          <p:cNvSpPr>
            <a:spLocks noGrp="1"/>
          </p:cNvSpPr>
          <p:nvPr>
            <p:ph sz="half" idx="19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Textplatzhalt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Textplatzhalter 6"/>
          <p:cNvSpPr>
            <a:spLocks noGrp="1"/>
          </p:cNvSpPr>
          <p:nvPr>
            <p:ph type="body" idx="18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8" name="Textplatzhalter 7"/>
          <p:cNvSpPr>
            <a:spLocks noGrp="1"/>
          </p:cNvSpPr>
          <p:nvPr>
            <p:ph type="body" idx="20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501259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/>
              <a:t>Mögliche Fragen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Wieso nicht VR Namespace verwendet</a:t>
            </a:r>
            <a:r>
              <a:rPr lang="de-CH" dirty="0" smtClean="0"/>
              <a:t>?</a:t>
            </a:r>
            <a:endParaRPr lang="de-CH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de-CH" dirty="0"/>
              <a:t>Noch in Kinderschuhen</a:t>
            </a:r>
          </a:p>
          <a:p>
            <a:r>
              <a:rPr lang="de-CH" dirty="0"/>
              <a:t>Hauptsächlich </a:t>
            </a:r>
            <a:r>
              <a:rPr lang="de-CH" dirty="0" err="1"/>
              <a:t>Oculus</a:t>
            </a:r>
            <a:r>
              <a:rPr lang="de-CH" dirty="0"/>
              <a:t> Rift </a:t>
            </a:r>
            <a:r>
              <a:rPr lang="de-CH" dirty="0" smtClean="0"/>
              <a:t>unterstützt</a:t>
            </a:r>
          </a:p>
          <a:p>
            <a:r>
              <a:rPr lang="de-CH" dirty="0" smtClean="0"/>
              <a:t>Verändert sich womöglich bei jedem Update -&gt; Wir haben auf bewährten, normalen </a:t>
            </a:r>
            <a:r>
              <a:rPr lang="de-CH" dirty="0" err="1" smtClean="0"/>
              <a:t>Cameras</a:t>
            </a:r>
            <a:r>
              <a:rPr lang="de-CH" dirty="0" smtClean="0"/>
              <a:t> aufgebaut</a:t>
            </a:r>
            <a:endParaRPr lang="de-CH" dirty="0"/>
          </a:p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821361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/>
              <a:t>Mögliche Fragen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766622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CH" dirty="0" smtClean="0"/>
              <a:t>Entwicklung</a:t>
            </a:r>
            <a:r>
              <a:rPr lang="de-CH" baseline="0" dirty="0" smtClean="0"/>
              <a:t> 1992, University of Illinois Chicago</a:t>
            </a:r>
          </a:p>
          <a:p>
            <a:endParaRPr lang="de-CH" baseline="0" dirty="0" smtClean="0"/>
          </a:p>
          <a:p>
            <a:r>
              <a:rPr lang="de-CH" baseline="0" dirty="0" smtClean="0"/>
              <a:t>Anwendungsbeispiele CAD, Konstruktion, Simulation, Forschung, Unterhaltung</a:t>
            </a:r>
          </a:p>
          <a:p>
            <a:endParaRPr lang="de-CH" baseline="0" dirty="0" smtClean="0"/>
          </a:p>
          <a:p>
            <a:r>
              <a:rPr lang="de-CH" baseline="0" dirty="0" smtClean="0"/>
              <a:t>Erweiterbar mit haptischen Elementen, Bewegungstracking, 3D Sound System</a:t>
            </a:r>
          </a:p>
          <a:p>
            <a:endParaRPr lang="de-CH" dirty="0" smtClean="0"/>
          </a:p>
          <a:p>
            <a:r>
              <a:rPr lang="de-CH" baseline="0" dirty="0" smtClean="0"/>
              <a:t>BFH CAVE</a:t>
            </a:r>
            <a:r>
              <a:rPr lang="de-CH" dirty="0" smtClean="0"/>
              <a:t> mit Clustern (bisher), passiv </a:t>
            </a:r>
            <a:br>
              <a:rPr lang="de-CH" dirty="0" smtClean="0"/>
            </a:br>
            <a:r>
              <a:rPr lang="de-CH" dirty="0" smtClean="0"/>
              <a:t>Stereo und drei Seitenwände sowie </a:t>
            </a:r>
            <a:br>
              <a:rPr lang="de-CH" dirty="0" smtClean="0"/>
            </a:br>
            <a:r>
              <a:rPr lang="de-CH" dirty="0" smtClean="0"/>
              <a:t>Boden</a:t>
            </a:r>
            <a:endParaRPr lang="de-CH" baseline="0" dirty="0" smtClean="0"/>
          </a:p>
          <a:p>
            <a:endParaRPr lang="de-CH" dirty="0"/>
          </a:p>
          <a:p>
            <a:endParaRPr lang="de-CH" baseline="0" dirty="0" smtClean="0"/>
          </a:p>
          <a:p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CAVE</a:t>
            </a:r>
            <a:endParaRPr lang="de-CH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1086" y="3759814"/>
            <a:ext cx="3146914" cy="236018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416540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CH" sz="1800" b="0" i="0" kern="1200" dirty="0" smtClean="0">
                <a:solidFill>
                  <a:schemeClr val="tx1"/>
                </a:solidFill>
                <a:effectLst/>
                <a:latin typeface="Lucida Sans"/>
                <a:ea typeface="MS PGothic" pitchFamily="34" charset="-128"/>
                <a:cs typeface="Lucida Sans"/>
              </a:rPr>
              <a:t>WorldViz</a:t>
            </a:r>
            <a:r>
              <a:rPr lang="de-CH" sz="1800" b="0" i="0" kern="1200" baseline="0" dirty="0" smtClean="0">
                <a:solidFill>
                  <a:schemeClr val="tx1"/>
                </a:solidFill>
                <a:effectLst/>
                <a:latin typeface="Lucida Sans"/>
                <a:ea typeface="MS PGothic" pitchFamily="34" charset="-128"/>
                <a:cs typeface="Lucida Sans"/>
              </a:rPr>
              <a:t> als Anbieter des Infrarot-Trackingsystems im CAVE der BFH</a:t>
            </a:r>
          </a:p>
          <a:p>
            <a:endParaRPr lang="de-CH" dirty="0"/>
          </a:p>
          <a:p>
            <a:r>
              <a:rPr lang="de-CH" sz="1800" b="0" i="0" kern="1200" baseline="0" dirty="0" smtClean="0">
                <a:solidFill>
                  <a:schemeClr val="tx1"/>
                </a:solidFill>
                <a:effectLst/>
                <a:latin typeface="Lucida Sans"/>
                <a:ea typeface="MS PGothic" pitchFamily="34" charset="-128"/>
                <a:cs typeface="Lucida Sans"/>
              </a:rPr>
              <a:t>System aus </a:t>
            </a:r>
            <a:r>
              <a:rPr lang="de-CH" dirty="0"/>
              <a:t>Hardware </a:t>
            </a:r>
            <a:endParaRPr lang="de-CH" dirty="0" smtClean="0"/>
          </a:p>
          <a:p>
            <a:pPr lvl="1"/>
            <a:r>
              <a:rPr lang="de-CH" dirty="0" smtClean="0"/>
              <a:t>Kameras</a:t>
            </a:r>
            <a:r>
              <a:rPr lang="de-CH" dirty="0"/>
              <a:t>, </a:t>
            </a:r>
            <a:r>
              <a:rPr lang="de-CH" dirty="0" err="1"/>
              <a:t>Infrarotdevices</a:t>
            </a:r>
            <a:r>
              <a:rPr lang="de-CH" dirty="0"/>
              <a:t> (Wand, Eyes) </a:t>
            </a:r>
            <a:endParaRPr lang="de-CH" dirty="0" smtClean="0"/>
          </a:p>
          <a:p>
            <a:r>
              <a:rPr lang="de-CH" b="0" i="0" kern="1200" baseline="0" dirty="0" smtClean="0">
                <a:solidFill>
                  <a:schemeClr val="tx1"/>
                </a:solidFill>
                <a:effectLst/>
                <a:latin typeface="Lucida Sans"/>
                <a:ea typeface="MS PGothic" pitchFamily="34" charset="-128"/>
                <a:cs typeface="Lucida Sans"/>
              </a:rPr>
              <a:t>und Software</a:t>
            </a:r>
          </a:p>
          <a:p>
            <a:pPr lvl="1"/>
            <a:r>
              <a:rPr lang="de-CH" dirty="0" smtClean="0"/>
              <a:t>PPT Real Time Motion Tracking System</a:t>
            </a:r>
            <a:endParaRPr lang="de-CH" b="0" i="0" kern="1200" baseline="0" dirty="0" smtClean="0">
              <a:solidFill>
                <a:schemeClr val="tx1"/>
              </a:solidFill>
              <a:effectLst/>
              <a:latin typeface="Lucida Sans"/>
              <a:ea typeface="MS PGothic" pitchFamily="34" charset="-128"/>
              <a:cs typeface="Lucida Sans"/>
            </a:endParaRPr>
          </a:p>
          <a:p>
            <a:pPr marL="0" indent="0">
              <a:buNone/>
            </a:pPr>
            <a:endParaRPr lang="de-CH" sz="1800" b="0" i="0" kern="1200" dirty="0" smtClean="0">
              <a:solidFill>
                <a:schemeClr val="tx1"/>
              </a:solidFill>
              <a:effectLst/>
              <a:latin typeface="Lucida Sans"/>
              <a:ea typeface="MS PGothic" pitchFamily="34" charset="-128"/>
              <a:cs typeface="Lucida Sans"/>
            </a:endParaRPr>
          </a:p>
          <a:p>
            <a:r>
              <a:rPr lang="de-CH" sz="1800" b="0" i="0" kern="1200" dirty="0" smtClean="0">
                <a:solidFill>
                  <a:schemeClr val="tx1"/>
                </a:solidFill>
                <a:effectLst/>
                <a:latin typeface="Lucida Sans"/>
                <a:ea typeface="MS PGothic" pitchFamily="34" charset="-128"/>
                <a:cs typeface="Lucida Sans"/>
              </a:rPr>
              <a:t>Virtual-Reality </a:t>
            </a:r>
            <a:r>
              <a:rPr lang="de-CH" sz="1800" b="0" i="0" kern="1200" dirty="0" err="1" smtClean="0">
                <a:solidFill>
                  <a:schemeClr val="tx1"/>
                </a:solidFill>
                <a:effectLst/>
                <a:latin typeface="Lucida Sans"/>
                <a:ea typeface="MS PGothic" pitchFamily="34" charset="-128"/>
                <a:cs typeface="Lucida Sans"/>
              </a:rPr>
              <a:t>Peripheral</a:t>
            </a:r>
            <a:r>
              <a:rPr lang="de-CH" sz="1800" b="0" i="0" kern="1200" dirty="0" smtClean="0">
                <a:solidFill>
                  <a:schemeClr val="tx1"/>
                </a:solidFill>
                <a:effectLst/>
                <a:latin typeface="Lucida Sans"/>
                <a:ea typeface="MS PGothic" pitchFamily="34" charset="-128"/>
                <a:cs typeface="Lucida Sans"/>
              </a:rPr>
              <a:t> Network</a:t>
            </a:r>
          </a:p>
          <a:p>
            <a:endParaRPr lang="de-CH" dirty="0"/>
          </a:p>
          <a:p>
            <a:r>
              <a:rPr lang="de-CH" dirty="0" smtClean="0"/>
              <a:t>Plattformunabhängiges Protokoll für VR-Eingabegeräte</a:t>
            </a:r>
          </a:p>
          <a:p>
            <a:pPr lvl="1"/>
            <a:r>
              <a:rPr lang="de-CH" dirty="0" smtClean="0"/>
              <a:t>WorldViz bringt einen VRPN Server als Output Plugin</a:t>
            </a:r>
          </a:p>
          <a:p>
            <a:pPr lvl="1"/>
            <a:endParaRPr lang="de-CH" dirty="0"/>
          </a:p>
          <a:p>
            <a:r>
              <a:rPr lang="de-CH" dirty="0" smtClean="0"/>
              <a:t>Pushen der </a:t>
            </a:r>
            <a:r>
              <a:rPr lang="de-CH" dirty="0" err="1" smtClean="0"/>
              <a:t>Trackerdaten</a:t>
            </a:r>
            <a:r>
              <a:rPr lang="de-CH" dirty="0" smtClean="0"/>
              <a:t> über TCP/UDP</a:t>
            </a:r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WorldViz &amp;</a:t>
            </a:r>
            <a:r>
              <a:rPr lang="de-CH" baseline="0" dirty="0" smtClean="0"/>
              <a:t> VRPN</a:t>
            </a:r>
            <a:endParaRPr lang="de-CH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3"/>
          <a:srcRect r="31716"/>
          <a:stretch/>
        </p:blipFill>
        <p:spPr>
          <a:xfrm>
            <a:off x="6892322" y="349398"/>
            <a:ext cx="1968649" cy="547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1063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CH" dirty="0" smtClean="0"/>
              <a:t>Evaluation möglicher Varianten</a:t>
            </a:r>
          </a:p>
          <a:p>
            <a:pPr lvl="1"/>
            <a:r>
              <a:rPr lang="de-CH" dirty="0" smtClean="0"/>
              <a:t>Chromium, Equalizer, </a:t>
            </a:r>
            <a:r>
              <a:rPr lang="de-CH" dirty="0" err="1" smtClean="0"/>
              <a:t>MiddleVR</a:t>
            </a:r>
            <a:r>
              <a:rPr lang="de-CH" dirty="0" smtClean="0"/>
              <a:t>, eigenes Plugin</a:t>
            </a:r>
          </a:p>
          <a:p>
            <a:endParaRPr lang="de-CH" dirty="0"/>
          </a:p>
          <a:p>
            <a:r>
              <a:rPr lang="de-CH" dirty="0" smtClean="0"/>
              <a:t>Clusterbetrieb, Single-Host Applikation ?</a:t>
            </a:r>
          </a:p>
          <a:p>
            <a:endParaRPr lang="de-CH" dirty="0"/>
          </a:p>
          <a:p>
            <a:r>
              <a:rPr lang="de-CH" dirty="0" smtClean="0"/>
              <a:t>Architektur, Kosten, Leistung</a:t>
            </a:r>
          </a:p>
          <a:p>
            <a:endParaRPr lang="de-CH" dirty="0"/>
          </a:p>
          <a:p>
            <a:r>
              <a:rPr lang="de-CH" dirty="0" smtClean="0"/>
              <a:t>Prototypen</a:t>
            </a:r>
          </a:p>
          <a:p>
            <a:endParaRPr lang="de-CH" dirty="0"/>
          </a:p>
          <a:p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Vorarbeiten Projekt 2</a:t>
            </a:r>
            <a:endParaRPr lang="de-CH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6540" y="3292860"/>
            <a:ext cx="3711460" cy="278359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20301309"/>
      </p:ext>
    </p:extLst>
  </p:cSld>
  <p:clrMapOvr>
    <a:masterClrMapping/>
  </p:clrMapOvr>
</p:sld>
</file>

<file path=ppt/theme/theme1.xml><?xml version="1.0" encoding="utf-8"?>
<a:theme xmlns:a="http://schemas.openxmlformats.org/drawingml/2006/main" name="BFH_PPT_Vorlage_v2">
  <a:themeElements>
    <a:clrScheme name="BFH RGB">
      <a:dk1>
        <a:sysClr val="windowText" lastClr="000000"/>
      </a:dk1>
      <a:lt1>
        <a:sysClr val="window" lastClr="FFFFFF"/>
      </a:lt1>
      <a:dk2>
        <a:srgbClr val="697D91"/>
      </a:dk2>
      <a:lt2>
        <a:srgbClr val="EEECE1"/>
      </a:lt2>
      <a:accent1>
        <a:srgbClr val="556455"/>
      </a:accent1>
      <a:accent2>
        <a:srgbClr val="8CAF82"/>
      </a:accent2>
      <a:accent3>
        <a:srgbClr val="506E96"/>
      </a:accent3>
      <a:accent4>
        <a:srgbClr val="87B9C8"/>
      </a:accent4>
      <a:accent5>
        <a:srgbClr val="645078"/>
      </a:accent5>
      <a:accent6>
        <a:srgbClr val="A087AA"/>
      </a:accent6>
      <a:hlink>
        <a:srgbClr val="699BBE"/>
      </a:hlink>
      <a:folHlink>
        <a:srgbClr val="B99164"/>
      </a:folHlink>
    </a:clrScheme>
    <a:fontScheme name="BFH-Schrift">
      <a:majorFont>
        <a:latin typeface="Lucida Sans"/>
        <a:ea typeface=""/>
        <a:cs typeface=""/>
      </a:majorFont>
      <a:minorFont>
        <a:latin typeface="Lucida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QMPilot_ContentType" ma:contentTypeID="0x0101009127C3B567804923A8661E062BBD8EF500AB8983C84EF542A7976DC8547A5CDC52001BD440F45714504284DA526949208683" ma:contentTypeVersion="2" ma:contentTypeDescription="Create a new document." ma:contentTypeScope="" ma:versionID="706adce6add7c3bfcb673e0b11f1ed37">
  <xsd:schema xmlns:xsd="http://www.w3.org/2001/XMLSchema" xmlns:xs="http://www.w3.org/2001/XMLSchema" xmlns:p="http://schemas.microsoft.com/office/2006/metadata/properties" xmlns:ns2="63c724b1-652e-424f-8d99-4ee509067280" xmlns:ns3="2551ef7e-3b29-44d1-a8ad-ef34c26bfc60" targetNamespace="http://schemas.microsoft.com/office/2006/metadata/properties" ma:root="true" ma:fieldsID="0765d51910c97ab1de67628eb0dc66fa" ns2:_="" ns3:_="">
    <xsd:import namespace="63c724b1-652e-424f-8d99-4ee509067280"/>
    <xsd:import namespace="2551ef7e-3b29-44d1-a8ad-ef34c26bfc60"/>
    <xsd:element name="properties">
      <xsd:complexType>
        <xsd:sequence>
          <xsd:element name="documentManagement">
            <xsd:complexType>
              <xsd:all>
                <xsd:element ref="ns2:BfhIntranetDepartmentText" minOccurs="0"/>
                <xsd:element ref="ns3:QMPilot_Dok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3c724b1-652e-424f-8d99-4ee509067280" elementFormDefault="qualified">
    <xsd:import namespace="http://schemas.microsoft.com/office/2006/documentManagement/types"/>
    <xsd:import namespace="http://schemas.microsoft.com/office/infopath/2007/PartnerControls"/>
    <xsd:element name="BfhIntranetDepartmentText" ma:index="8" ma:taxonomy="true" ma:internalName="BfhIntranetDocumentTypeText" ma:taxonomyFieldName="BfhIntranetDocumentType" ma:displayName="Catégorie" ma:fieldId="{f8359f88-a329-420a-8398-ef3d99cc0ffa}" ma:sspId="db51d986-4054-4caf-a2c9-3203a912c9cc" ma:termSetId="b53f0ae3-1e6d-4244-92c1-70838aa45c69" ma:anchorId="00000000-0000-0000-0000-000000000000" ma:open="fals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551ef7e-3b29-44d1-a8ad-ef34c26bfc60" elementFormDefault="qualified">
    <xsd:import namespace="http://schemas.microsoft.com/office/2006/documentManagement/types"/>
    <xsd:import namespace="http://schemas.microsoft.com/office/infopath/2007/PartnerControls"/>
    <xsd:element name="QMPilot_DokID" ma:index="10" nillable="true" ma:displayName="QMPilot_DokID" ma:description="QM-Pilot document identity" ma:internalName="QMPilot_DokID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fhIntranetDepartmentText xmlns="63c724b1-652e-424f-8d99-4ee509067280">
      <Terms xmlns="http://schemas.microsoft.com/office/infopath/2007/PartnerControls">
        <TermInfo xmlns="http://schemas.microsoft.com/office/infopath/2007/PartnerControls">
          <TermName xmlns="http://schemas.microsoft.com/office/infopath/2007/PartnerControls">Vorlage</TermName>
          <TermId xmlns="http://schemas.microsoft.com/office/infopath/2007/PartnerControls">de1a6d3c-ac6a-4b34-8edd-308eb81066db</TermId>
        </TermInfo>
      </Terms>
    </BfhIntranetDepartmentText>
    <QMPilot_DokID xmlns="2551ef7e-3b29-44d1-a8ad-ef34c26bfc60">469</QMPilot_DokID>
  </documentManagement>
</p:properties>
</file>

<file path=customXml/itemProps1.xml><?xml version="1.0" encoding="utf-8"?>
<ds:datastoreItem xmlns:ds="http://schemas.openxmlformats.org/officeDocument/2006/customXml" ds:itemID="{6A51C7F3-86FD-4A82-8259-3C4C8E25832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3c724b1-652e-424f-8d99-4ee509067280"/>
    <ds:schemaRef ds:uri="2551ef7e-3b29-44d1-a8ad-ef34c26bfc6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CF5E5E7-7F77-47A8-99A9-B4D5839292F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6591048-6F15-48C6-9650-9BFF3E56974F}">
  <ds:schemaRefs>
    <ds:schemaRef ds:uri="http://www.w3.org/XML/1998/namespace"/>
    <ds:schemaRef ds:uri="http://purl.org/dc/terms/"/>
    <ds:schemaRef ds:uri="http://purl.org/dc/dcmitype/"/>
    <ds:schemaRef ds:uri="http://schemas.microsoft.com/office/2006/metadata/properties"/>
    <ds:schemaRef ds:uri="2551ef7e-3b29-44d1-a8ad-ef34c26bfc60"/>
    <ds:schemaRef ds:uri="http://purl.org/dc/elements/1.1/"/>
    <ds:schemaRef ds:uri="63c724b1-652e-424f-8d99-4ee50906728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BFH_PPT_Vorlage</Template>
  <TotalTime>0</TotalTime>
  <Words>1432</Words>
  <Application>Microsoft Office PowerPoint</Application>
  <PresentationFormat>Bildschirmpräsentation (4:3)</PresentationFormat>
  <Paragraphs>369</Paragraphs>
  <Slides>63</Slides>
  <Notes>29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63</vt:i4>
      </vt:variant>
    </vt:vector>
  </HeadingPairs>
  <TitlesOfParts>
    <vt:vector size="71" baseType="lpstr">
      <vt:lpstr>MS PGothic</vt:lpstr>
      <vt:lpstr>MS PGothic</vt:lpstr>
      <vt:lpstr>Arial</vt:lpstr>
      <vt:lpstr>Calibri</vt:lpstr>
      <vt:lpstr>Lucida Grande</vt:lpstr>
      <vt:lpstr>Lucida Sans</vt:lpstr>
      <vt:lpstr>Lucida Sans Unicode</vt:lpstr>
      <vt:lpstr>BFH_PPT_Vorlage_v2</vt:lpstr>
      <vt:lpstr>Unity 3D Server for CAVE Rendering</vt:lpstr>
      <vt:lpstr>Unity 3D Server for CAVE Rendering</vt:lpstr>
      <vt:lpstr>Vision</vt:lpstr>
      <vt:lpstr>Vision</vt:lpstr>
      <vt:lpstr>Unity / CAVE / WorldViz / VRPN</vt:lpstr>
      <vt:lpstr>Unity</vt:lpstr>
      <vt:lpstr>CAVE</vt:lpstr>
      <vt:lpstr>WorldViz &amp; VRPN</vt:lpstr>
      <vt:lpstr>Vorarbeiten Projekt 2</vt:lpstr>
      <vt:lpstr>Projektmanagement</vt:lpstr>
      <vt:lpstr>Projektmanagement</vt:lpstr>
      <vt:lpstr>Übersicht der Komponenten</vt:lpstr>
      <vt:lpstr>PowerPoint-Präsentation</vt:lpstr>
      <vt:lpstr>Virtual CAVE</vt:lpstr>
      <vt:lpstr>Virtual CAVE XXL</vt:lpstr>
      <vt:lpstr>Virtual Eyes</vt:lpstr>
      <vt:lpstr>Virtual Wand</vt:lpstr>
      <vt:lpstr>Virtual Wand</vt:lpstr>
      <vt:lpstr>Virtual Wand</vt:lpstr>
      <vt:lpstr>Camera Container</vt:lpstr>
      <vt:lpstr>Camera Container</vt:lpstr>
      <vt:lpstr>Frustum</vt:lpstr>
      <vt:lpstr>Frustum</vt:lpstr>
      <vt:lpstr>Frustum</vt:lpstr>
      <vt:lpstr>Visualisierter CAVE</vt:lpstr>
      <vt:lpstr>Visualisierter CAVE</vt:lpstr>
      <vt:lpstr>Sequenzdiagram</vt:lpstr>
      <vt:lpstr>Unity Plugin</vt:lpstr>
      <vt:lpstr>Unity Plugin</vt:lpstr>
      <vt:lpstr>Unity Plugin</vt:lpstr>
      <vt:lpstr>Unity Plugin</vt:lpstr>
      <vt:lpstr>Unity Plugin</vt:lpstr>
      <vt:lpstr>Unity Plugin</vt:lpstr>
      <vt:lpstr>Unity Plugin</vt:lpstr>
      <vt:lpstr>Unity Plugin</vt:lpstr>
      <vt:lpstr>Unity Plugin</vt:lpstr>
      <vt:lpstr>Unity Plugin</vt:lpstr>
      <vt:lpstr>Unity Plugin</vt:lpstr>
      <vt:lpstr>Unity Plugin</vt:lpstr>
      <vt:lpstr>Unity Plugin</vt:lpstr>
      <vt:lpstr>Unity Plugin</vt:lpstr>
      <vt:lpstr>Unity Plugin</vt:lpstr>
      <vt:lpstr>Unity Plugin</vt:lpstr>
      <vt:lpstr>Demo Apps</vt:lpstr>
      <vt:lpstr>Shooting Gallery</vt:lpstr>
      <vt:lpstr>Shooting Gallery</vt:lpstr>
      <vt:lpstr>Modelviewer</vt:lpstr>
      <vt:lpstr>Beispielprojekt Unity</vt:lpstr>
      <vt:lpstr>OneBallTenPins</vt:lpstr>
      <vt:lpstr>Handbuch</vt:lpstr>
      <vt:lpstr>Handbuch</vt:lpstr>
      <vt:lpstr>Fazit</vt:lpstr>
      <vt:lpstr>Fazit</vt:lpstr>
      <vt:lpstr>Live Vorschau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Mögliche Fragen</vt:lpstr>
      <vt:lpstr>Mögliche Fragen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Julien Villiger</dc:creator>
  <cp:lastModifiedBy>Julien Villiger</cp:lastModifiedBy>
  <cp:revision>34</cp:revision>
  <cp:lastPrinted>2013-04-25T14:17:09Z</cp:lastPrinted>
  <dcterms:created xsi:type="dcterms:W3CDTF">2016-01-05T07:57:55Z</dcterms:created>
  <dcterms:modified xsi:type="dcterms:W3CDTF">2016-01-24T15:39:34Z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0x0101009127C3B567804923A8661E062BBD8EF500AB8983C84EF542A7976DC8547A5CDC52001BD440F45714504284DA526949208683</vt:lpwstr>
  </property>
  <property fmtid="{D5CDD505-2E9C-101B-9397-08002B2CF9AE}" pid="3" name="BfhIntranetDocumentType">
    <vt:lpwstr>241;#Vorlage|de1a6d3c-ac6a-4b34-8edd-308eb81066db</vt:lpwstr>
  </property>
  <property fmtid="{D5CDD505-2E9C-101B-9397-08002B2CF9AE}" pid="4" name="TaxCatchAll">
    <vt:lpwstr>241;#Vorlage|de1a6d3c-ac6a-4b34-8edd-308eb81066db</vt:lpwstr>
  </property>
</Properties>
</file>